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7" r:id="rId5"/>
  </p:sldMasterIdLst>
  <p:notesMasterIdLst>
    <p:notesMasterId r:id="rId25"/>
  </p:notesMasterIdLst>
  <p:handoutMasterIdLst>
    <p:handoutMasterId r:id="rId26"/>
  </p:handoutMasterIdLst>
  <p:sldIdLst>
    <p:sldId id="318" r:id="rId6"/>
    <p:sldId id="317" r:id="rId7"/>
    <p:sldId id="322" r:id="rId8"/>
    <p:sldId id="298" r:id="rId9"/>
    <p:sldId id="323" r:id="rId10"/>
    <p:sldId id="288" r:id="rId11"/>
    <p:sldId id="271" r:id="rId12"/>
    <p:sldId id="320" r:id="rId13"/>
    <p:sldId id="321" r:id="rId14"/>
    <p:sldId id="283" r:id="rId15"/>
    <p:sldId id="285" r:id="rId16"/>
    <p:sldId id="287" r:id="rId17"/>
    <p:sldId id="306" r:id="rId18"/>
    <p:sldId id="307" r:id="rId19"/>
    <p:sldId id="310" r:id="rId20"/>
    <p:sldId id="311" r:id="rId21"/>
    <p:sldId id="314" r:id="rId22"/>
    <p:sldId id="315"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74" autoAdjust="0"/>
  </p:normalViewPr>
  <p:slideViewPr>
    <p:cSldViewPr snapToGrid="0" showGuides="1">
      <p:cViewPr>
        <p:scale>
          <a:sx n="70" d="100"/>
          <a:sy n="70" d="100"/>
        </p:scale>
        <p:origin x="810" y="84"/>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notesViewPr>
    <p:cSldViewPr snapToGrid="0">
      <p:cViewPr>
        <p:scale>
          <a:sx n="72" d="100"/>
          <a:sy n="72" d="100"/>
        </p:scale>
        <p:origin x="-3114" y="1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dLbls>
            <c:dLbl>
              <c:idx val="0"/>
              <c:layout>
                <c:manualLayout>
                  <c:x val="-4.1666666666666664E-2"/>
                  <c:y val="-9.2592592592592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64E-2"/>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64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id-ID"/>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Sheet1!$B$9:$B$11</c:f>
              <c:strCache>
                <c:ptCount val="3"/>
                <c:pt idx="0">
                  <c:v>2015</c:v>
                </c:pt>
                <c:pt idx="1">
                  <c:v>2016</c:v>
                </c:pt>
                <c:pt idx="2">
                  <c:v>2017</c:v>
                </c:pt>
              </c:strCache>
            </c:strRef>
          </c:cat>
          <c:val>
            <c:numRef>
              <c:f>Sheet1!$C$9:$C$11</c:f>
              <c:numCache>
                <c:formatCode>General</c:formatCode>
                <c:ptCount val="3"/>
                <c:pt idx="0">
                  <c:v>1</c:v>
                </c:pt>
                <c:pt idx="1">
                  <c:v>1</c:v>
                </c:pt>
                <c:pt idx="2">
                  <c:v>2</c:v>
                </c:pt>
              </c:numCache>
            </c:numRef>
          </c:val>
          <c:smooth val="0"/>
        </c:ser>
        <c:dLbls>
          <c:showLegendKey val="0"/>
          <c:showVal val="0"/>
          <c:showCatName val="0"/>
          <c:showSerName val="0"/>
          <c:showPercent val="0"/>
          <c:showBubbleSize val="0"/>
        </c:dLbls>
        <c:marker val="1"/>
        <c:smooth val="0"/>
        <c:axId val="167689416"/>
        <c:axId val="167687456"/>
      </c:lineChart>
      <c:catAx>
        <c:axId val="167689416"/>
        <c:scaling>
          <c:orientation val="minMax"/>
        </c:scaling>
        <c:delete val="0"/>
        <c:axPos val="b"/>
        <c:numFmt formatCode="General" sourceLinked="0"/>
        <c:majorTickMark val="out"/>
        <c:minorTickMark val="none"/>
        <c:tickLblPos val="nextTo"/>
        <c:txPr>
          <a:bodyPr/>
          <a:lstStyle/>
          <a:p>
            <a:pPr>
              <a:defRPr sz="1800">
                <a:solidFill>
                  <a:srgbClr val="FFFFFF"/>
                </a:solidFill>
              </a:defRPr>
            </a:pPr>
            <a:endParaRPr lang="id-ID"/>
          </a:p>
        </c:txPr>
        <c:crossAx val="167687456"/>
        <c:crosses val="autoZero"/>
        <c:auto val="1"/>
        <c:lblAlgn val="ctr"/>
        <c:lblOffset val="100"/>
        <c:noMultiLvlLbl val="0"/>
      </c:catAx>
      <c:valAx>
        <c:axId val="167687456"/>
        <c:scaling>
          <c:orientation val="minMax"/>
        </c:scaling>
        <c:delete val="0"/>
        <c:axPos val="l"/>
        <c:majorGridlines/>
        <c:numFmt formatCode="General" sourceLinked="1"/>
        <c:majorTickMark val="out"/>
        <c:minorTickMark val="none"/>
        <c:tickLblPos val="nextTo"/>
        <c:txPr>
          <a:bodyPr/>
          <a:lstStyle/>
          <a:p>
            <a:pPr>
              <a:defRPr sz="1800">
                <a:solidFill>
                  <a:srgbClr val="FFFFFF"/>
                </a:solidFill>
              </a:defRPr>
            </a:pPr>
            <a:endParaRPr lang="id-ID"/>
          </a:p>
        </c:txPr>
        <c:crossAx val="167689416"/>
        <c:crosses val="autoZero"/>
        <c:crossBetween val="between"/>
      </c:valAx>
      <c:spPr>
        <a:solidFill>
          <a:schemeClr val="accent6">
            <a:lumMod val="40000"/>
            <a:lumOff val="60000"/>
          </a:schemeClr>
        </a:solidFill>
      </c:spPr>
    </c:plotArea>
    <c:plotVisOnly val="1"/>
    <c:dispBlanksAs val="zero"/>
    <c:showDLblsOverMax val="0"/>
  </c:chart>
  <c:spPr>
    <a:effectLst>
      <a:innerShdw blurRad="990600" dist="1600200" dir="18900000">
        <a:schemeClr val="accent6">
          <a:lumMod val="20000"/>
          <a:lumOff val="80000"/>
          <a:alpha val="27000"/>
        </a:schemeClr>
      </a:inn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spPr>
            <a:ln>
              <a:solidFill>
                <a:schemeClr val="bg2">
                  <a:lumMod val="50000"/>
                </a:schemeClr>
              </a:solidFill>
            </a:ln>
          </c:spPr>
          <c:dLbls>
            <c:dLbl>
              <c:idx val="0"/>
              <c:layout>
                <c:manualLayout>
                  <c:x val="-0.05"/>
                  <c:y val="-7.8703703703703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16E-2"/>
                  <c:y val="-9.72222222222222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666666666666666E-2"/>
                  <c:y val="-6.94444444444445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44E-2"/>
                  <c:y val="-3.703703703703702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Sheet1!$B$30:$B$34</c:f>
              <c:strCache>
                <c:ptCount val="5"/>
                <c:pt idx="0">
                  <c:v>2015</c:v>
                </c:pt>
                <c:pt idx="1">
                  <c:v>2016</c:v>
                </c:pt>
                <c:pt idx="2">
                  <c:v>2017</c:v>
                </c:pt>
                <c:pt idx="3">
                  <c:v>2018</c:v>
                </c:pt>
                <c:pt idx="4">
                  <c:v>2019</c:v>
                </c:pt>
              </c:strCache>
            </c:strRef>
          </c:cat>
          <c:val>
            <c:numRef>
              <c:f>Sheet1!$C$30:$C$34</c:f>
              <c:numCache>
                <c:formatCode>General</c:formatCode>
                <c:ptCount val="5"/>
                <c:pt idx="0">
                  <c:v>1</c:v>
                </c:pt>
                <c:pt idx="1">
                  <c:v>0</c:v>
                </c:pt>
                <c:pt idx="2">
                  <c:v>1</c:v>
                </c:pt>
                <c:pt idx="3">
                  <c:v>7</c:v>
                </c:pt>
                <c:pt idx="4">
                  <c:v>3</c:v>
                </c:pt>
              </c:numCache>
            </c:numRef>
          </c:val>
          <c:smooth val="0"/>
        </c:ser>
        <c:dLbls>
          <c:showLegendKey val="0"/>
          <c:showVal val="0"/>
          <c:showCatName val="0"/>
          <c:showSerName val="0"/>
          <c:showPercent val="0"/>
          <c:showBubbleSize val="0"/>
        </c:dLbls>
        <c:marker val="1"/>
        <c:smooth val="0"/>
        <c:axId val="167686672"/>
        <c:axId val="167687848"/>
      </c:lineChart>
      <c:catAx>
        <c:axId val="167686672"/>
        <c:scaling>
          <c:orientation val="minMax"/>
        </c:scaling>
        <c:delete val="0"/>
        <c:axPos val="b"/>
        <c:numFmt formatCode="General" sourceLinked="0"/>
        <c:majorTickMark val="out"/>
        <c:minorTickMark val="none"/>
        <c:tickLblPos val="nextTo"/>
        <c:txPr>
          <a:bodyPr/>
          <a:lstStyle/>
          <a:p>
            <a:pPr>
              <a:defRPr sz="1800"/>
            </a:pPr>
            <a:endParaRPr lang="id-ID"/>
          </a:p>
        </c:txPr>
        <c:crossAx val="167687848"/>
        <c:crosses val="autoZero"/>
        <c:auto val="1"/>
        <c:lblAlgn val="ctr"/>
        <c:lblOffset val="100"/>
        <c:noMultiLvlLbl val="0"/>
      </c:catAx>
      <c:valAx>
        <c:axId val="167687848"/>
        <c:scaling>
          <c:orientation val="minMax"/>
        </c:scaling>
        <c:delete val="0"/>
        <c:axPos val="l"/>
        <c:majorGridlines/>
        <c:numFmt formatCode="General" sourceLinked="1"/>
        <c:majorTickMark val="out"/>
        <c:minorTickMark val="none"/>
        <c:tickLblPos val="nextTo"/>
        <c:txPr>
          <a:bodyPr/>
          <a:lstStyle/>
          <a:p>
            <a:pPr>
              <a:defRPr sz="1800"/>
            </a:pPr>
            <a:endParaRPr lang="id-ID"/>
          </a:p>
        </c:txPr>
        <c:crossAx val="167686672"/>
        <c:crosses val="autoZero"/>
        <c:crossBetween val="between"/>
      </c:valAx>
    </c:plotArea>
    <c:plotVisOnly val="1"/>
    <c:dispBlanksAs val="zero"/>
    <c:showDLblsOverMax val="0"/>
  </c:chart>
  <c:spPr>
    <a:solidFill>
      <a:schemeClr val="accent6">
        <a:lumMod val="40000"/>
        <a:lumOff val="60000"/>
      </a:schemeClr>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151B4DD-15C8-4661-884B-618628EC12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678A688-EE94-44BF-A9B6-FD51CF6D64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50357-9784-4A90-96B4-0B331B4230FA}" type="datetimeFigureOut">
              <a:rPr lang="en-US" smtClean="0"/>
              <a:t>11/15/2019</a:t>
            </a:fld>
            <a:endParaRPr lang="en-US" dirty="0"/>
          </a:p>
        </p:txBody>
      </p:sp>
      <p:sp>
        <p:nvSpPr>
          <p:cNvPr id="4" name="Footer Placeholder 3">
            <a:extLst>
              <a:ext uri="{FF2B5EF4-FFF2-40B4-BE49-F238E27FC236}">
                <a16:creationId xmlns:a16="http://schemas.microsoft.com/office/drawing/2014/main" xmlns="" id="{97CB2C68-562A-4D2A-9890-4436EDCEC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041883F-BA65-4049-B6C2-7C1A5A6D0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50802-3B37-42FB-BECC-88074371FEFB}" type="slidenum">
              <a:rPr lang="en-US" smtClean="0"/>
              <a:t>‹#›</a:t>
            </a:fld>
            <a:endParaRPr lang="en-US" dirty="0"/>
          </a:p>
        </p:txBody>
      </p:sp>
    </p:spTree>
    <p:extLst>
      <p:ext uri="{BB962C8B-B14F-4D97-AF65-F5344CB8AC3E}">
        <p14:creationId xmlns:p14="http://schemas.microsoft.com/office/powerpoint/2010/main" val="96807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11/15/2019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444879-31AF-4F13-B3A5-7E70FAAF702F}" type="slidenum">
              <a:rPr lang="en-US"/>
              <a:pPr eaLnBrk="1" hangingPunct="1"/>
              <a:t>1</a:t>
            </a:fld>
            <a:endParaRPr lang="en-US"/>
          </a:p>
        </p:txBody>
      </p:sp>
    </p:spTree>
    <p:extLst>
      <p:ext uri="{BB962C8B-B14F-4D97-AF65-F5344CB8AC3E}">
        <p14:creationId xmlns:p14="http://schemas.microsoft.com/office/powerpoint/2010/main" val="342070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19</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287230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07972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27083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18014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419478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225864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84572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xmlns=""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xmlns=""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xmlns=""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87995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xmlns=""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xmlns=""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xmlns=""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xmlns=""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xmlns=""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28" name="Content Placeholder 2">
            <a:extLst>
              <a:ext uri="{FF2B5EF4-FFF2-40B4-BE49-F238E27FC236}">
                <a16:creationId xmlns:a16="http://schemas.microsoft.com/office/drawing/2014/main" xmlns=""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30" name="Content Placeholder 2">
            <a:extLst>
              <a:ext uri="{FF2B5EF4-FFF2-40B4-BE49-F238E27FC236}">
                <a16:creationId xmlns:a16="http://schemas.microsoft.com/office/drawing/2014/main" xmlns=""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32" name="Content Placeholder 2">
            <a:extLst>
              <a:ext uri="{FF2B5EF4-FFF2-40B4-BE49-F238E27FC236}">
                <a16:creationId xmlns:a16="http://schemas.microsoft.com/office/drawing/2014/main" xmlns=""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34" name="Content Placeholder 2">
            <a:extLst>
              <a:ext uri="{FF2B5EF4-FFF2-40B4-BE49-F238E27FC236}">
                <a16:creationId xmlns:a16="http://schemas.microsoft.com/office/drawing/2014/main" xmlns=""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smtClean="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xmlns=""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xmlns=""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xmlns=""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pic>
        <p:nvPicPr>
          <p:cNvPr id="18"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smtClean="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smtClean="0"/>
              <a:t>Click to edit Master title style</a:t>
            </a:r>
            <a:endParaRPr lang="en-US" noProof="0" dirty="0"/>
          </a:p>
        </p:txBody>
      </p:sp>
      <p:pic>
        <p:nvPicPr>
          <p:cNvPr id="8" name="Picture 7">
            <a:extLst>
              <a:ext uri="{FF2B5EF4-FFF2-40B4-BE49-F238E27FC236}">
                <a16:creationId xmlns:a16="http://schemas.microsoft.com/office/drawing/2014/main" xmlns=""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xmlns=""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xmlns=""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xmlns=""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xmlns=""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6716521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xmlns=""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xmlns=""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xmlns=""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4" name="Title 3">
            <a:extLst>
              <a:ext uri="{FF2B5EF4-FFF2-40B4-BE49-F238E27FC236}">
                <a16:creationId xmlns:a16="http://schemas.microsoft.com/office/drawing/2014/main" xmlns="" id="{48706DBD-D7E1-4734-A193-C7FE296EA001}"/>
              </a:ext>
            </a:extLst>
          </p:cNvPr>
          <p:cNvSpPr>
            <a:spLocks noGrp="1"/>
          </p:cNvSpPr>
          <p:nvPr>
            <p:ph type="title"/>
          </p:nvPr>
        </p:nvSpPr>
        <p:spPr>
          <a:xfrm>
            <a:off x="515938" y="365125"/>
            <a:ext cx="10837862" cy="1325563"/>
          </a:xfrm>
        </p:spPr>
        <p:txBody>
          <a:bodyPr/>
          <a:lstStyle/>
          <a:p>
            <a:r>
              <a:rPr lang="en-US" noProof="0" smtClean="0"/>
              <a:t>Click to edit Master title style</a:t>
            </a:r>
            <a:endParaRPr lang="en-US" noProof="0" dirty="0"/>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p:nvPr>
        </p:nvSpPr>
        <p:spPr>
          <a:xfrm>
            <a:off x="515938" y="1825625"/>
            <a:ext cx="10837862"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80385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xmlns=""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xmlns=""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xmlns="" id="{ED1E32FD-35A0-490A-BE40-FBF894A7EC77}"/>
              </a:ext>
            </a:extLst>
          </p:cNvPr>
          <p:cNvSpPr>
            <a:spLocks noGrp="1"/>
          </p:cNvSpPr>
          <p:nvPr>
            <p:ph type="title"/>
          </p:nvPr>
        </p:nvSpPr>
        <p:spPr>
          <a:xfrm>
            <a:off x="515938" y="365125"/>
            <a:ext cx="10837862" cy="1325563"/>
          </a:xfrm>
        </p:spPr>
        <p:txBody>
          <a:bodyPr/>
          <a:lstStyle/>
          <a:p>
            <a:r>
              <a:rPr lang="en-US" noProof="0" smtClean="0"/>
              <a:t>Click to edit Master title style</a:t>
            </a:r>
            <a:endParaRPr lang="en-US" noProof="0" dirty="0"/>
          </a:p>
        </p:txBody>
      </p:sp>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p:nvPr>
        </p:nvSpPr>
        <p:spPr>
          <a:xfrm>
            <a:off x="515938" y="1825625"/>
            <a:ext cx="5503862"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p:nvPr>
        </p:nvSpPr>
        <p:spPr>
          <a:xfrm>
            <a:off x="6172200" y="1825625"/>
            <a:ext cx="5181600"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46161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xmlns=""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xmlns=""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xmlns=""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xmlns="" id="{ED1E32FD-35A0-490A-BE40-FBF894A7EC77}"/>
              </a:ext>
            </a:extLst>
          </p:cNvPr>
          <p:cNvSpPr>
            <a:spLocks noGrp="1"/>
          </p:cNvSpPr>
          <p:nvPr>
            <p:ph type="title"/>
          </p:nvPr>
        </p:nvSpPr>
        <p:spPr>
          <a:xfrm>
            <a:off x="515938" y="365125"/>
            <a:ext cx="10837862" cy="1325563"/>
          </a:xfrm>
        </p:spPr>
        <p:txBody>
          <a:bodyPr/>
          <a:lstStyle/>
          <a:p>
            <a:r>
              <a:rPr lang="en-US" noProof="0" smtClean="0"/>
              <a:t>Click to edit Master title style</a:t>
            </a:r>
            <a:endParaRPr lang="en-US" noProof="0" dirty="0"/>
          </a:p>
        </p:txBody>
      </p:sp>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p:nvPr>
        </p:nvSpPr>
        <p:spPr>
          <a:xfrm>
            <a:off x="515938" y="2505075"/>
            <a:ext cx="5157787" cy="36845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p:nvPr>
        </p:nvSpPr>
        <p:spPr>
          <a:xfrm>
            <a:off x="6172200" y="2505075"/>
            <a:ext cx="5183188" cy="36845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7631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dirty="0"/>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xmlns=""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xmlns=""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xmlns=""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dirty="0"/>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31464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solidFill>
                  <a:srgbClr val="121316">
                    <a:lumMod val="75000"/>
                    <a:lumOff val="25000"/>
                  </a:srgbClr>
                </a:solidFill>
              </a:rPr>
              <a:pPr/>
              <a:t>11/15/2019</a:t>
            </a:fld>
            <a:endParaRPr lang="en-US" dirty="0">
              <a:solidFill>
                <a:srgbClr val="121316">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solidFill>
                <a:srgbClr val="121316">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solidFill>
                  <a:srgbClr val="121316">
                    <a:lumMod val="75000"/>
                    <a:lumOff val="25000"/>
                  </a:srgbClr>
                </a:solidFill>
              </a:rPr>
              <a:pPr/>
              <a:t>‹#›</a:t>
            </a:fld>
            <a:endParaRPr lang="en-US" dirty="0">
              <a:solidFill>
                <a:srgbClr val="121316">
                  <a:lumMod val="75000"/>
                  <a:lumOff val="25000"/>
                </a:srgbClr>
              </a:solidFill>
            </a:endParaRP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501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35729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solidFill>
                  <a:srgbClr val="FEFCF7"/>
                </a:solidFill>
              </a:rPr>
              <a:pPr/>
              <a:t>11/15/2019</a:t>
            </a:fld>
            <a:endParaRPr lang="en-US" dirty="0">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solidFill>
                  <a:srgbClr val="FEFCF7"/>
                </a:solidFill>
              </a:rPr>
              <a:pPr/>
              <a:t>‹#›</a:t>
            </a:fld>
            <a:endParaRPr lang="en-US" dirty="0">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63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121316">
                  <a:lumMod val="75000"/>
                  <a:lumOff val="25000"/>
                </a:srgb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40249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121316">
                  <a:lumMod val="75000"/>
                  <a:lumOff val="25000"/>
                </a:srgb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41211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121316">
                  <a:lumMod val="75000"/>
                  <a:lumOff val="25000"/>
                </a:srgb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289935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121316">
                  <a:lumMod val="75000"/>
                  <a:lumOff val="25000"/>
                </a:srgb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189092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solidFill>
                  <a:srgbClr val="121316">
                    <a:lumMod val="75000"/>
                    <a:lumOff val="25000"/>
                  </a:srgbClr>
                </a:solidFill>
              </a:rPr>
              <a:pPr/>
              <a:t>11/15/2019</a:t>
            </a:fld>
            <a:endParaRPr lang="en-US" dirty="0">
              <a:solidFill>
                <a:srgbClr val="121316">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solidFill>
                  <a:srgbClr val="121316">
                    <a:lumMod val="75000"/>
                    <a:lumOff val="25000"/>
                  </a:srgbClr>
                </a:solidFill>
              </a:rPr>
              <a:pPr/>
              <a:t>‹#›</a:t>
            </a:fld>
            <a:endParaRPr lang="en-US" dirty="0">
              <a:solidFill>
                <a:srgbClr val="121316">
                  <a:lumMod val="75000"/>
                  <a:lumOff val="25000"/>
                </a:srgbClr>
              </a:solidFill>
            </a:endParaRPr>
          </a:p>
        </p:txBody>
      </p:sp>
    </p:spTree>
    <p:extLst>
      <p:ext uri="{BB962C8B-B14F-4D97-AF65-F5344CB8AC3E}">
        <p14:creationId xmlns:p14="http://schemas.microsoft.com/office/powerpoint/2010/main" val="292113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solidFill>
                  <a:srgbClr val="121316">
                    <a:lumMod val="75000"/>
                    <a:lumOff val="25000"/>
                  </a:srgbClr>
                </a:solidFill>
              </a:rPr>
              <a:pPr/>
              <a:t>11/15/2019</a:t>
            </a:fld>
            <a:endParaRPr lang="en-US" dirty="0">
              <a:solidFill>
                <a:srgbClr val="121316">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solidFill>
                <a:srgbClr val="121316">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solidFill>
                  <a:srgbClr val="121316">
                    <a:lumMod val="75000"/>
                    <a:lumOff val="25000"/>
                  </a:srgbClr>
                </a:solidFill>
              </a:rPr>
              <a:pPr/>
              <a:t>‹#›</a:t>
            </a:fld>
            <a:endParaRPr lang="en-US" dirty="0">
              <a:solidFill>
                <a:srgbClr val="121316">
                  <a:lumMod val="75000"/>
                  <a:lumOff val="25000"/>
                </a:srgbClr>
              </a:solidFill>
            </a:endParaRPr>
          </a:p>
        </p:txBody>
      </p:sp>
    </p:spTree>
    <p:extLst>
      <p:ext uri="{BB962C8B-B14F-4D97-AF65-F5344CB8AC3E}">
        <p14:creationId xmlns:p14="http://schemas.microsoft.com/office/powerpoint/2010/main" val="133407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xmlns=""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xmlns=""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smtClean="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spTree>
    <p:extLst>
      <p:ext uri="{BB962C8B-B14F-4D97-AF65-F5344CB8AC3E}">
        <p14:creationId xmlns:p14="http://schemas.microsoft.com/office/powerpoint/2010/main" val="331630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7CC0096-1860-4642-9CD2-0079EA5E7CD1}" type="datetimeFigureOut">
              <a:rPr lang="en-US" smtClean="0">
                <a:solidFill>
                  <a:srgbClr val="121316">
                    <a:lumMod val="75000"/>
                    <a:lumOff val="25000"/>
                  </a:srgbClr>
                </a:solidFill>
              </a:rPr>
              <a:pPr/>
              <a:t>11/15/2019</a:t>
            </a:fld>
            <a:endParaRPr lang="en-US">
              <a:solidFill>
                <a:srgbClr val="121316">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n-US">
              <a:solidFill>
                <a:srgbClr val="121316">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xmlns=""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xmlns=""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xmlns=""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xmlns=""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smtClean="0"/>
              <a:t>Click icon to add picture</a:t>
            </a:r>
            <a:endParaRPr lang="en-US" noProof="0"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xmlns=""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xmlns=""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xmlns=""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xmlns=""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smtClean="0"/>
              <a:t>Click icon to add picture</a:t>
            </a:r>
            <a:endParaRPr lang="en-US" noProof="0" dirty="0"/>
          </a:p>
        </p:txBody>
      </p:sp>
      <p:sp>
        <p:nvSpPr>
          <p:cNvPr id="17" name="Content Placeholder 2">
            <a:extLst>
              <a:ext uri="{FF2B5EF4-FFF2-40B4-BE49-F238E27FC236}">
                <a16:creationId xmlns:a16="http://schemas.microsoft.com/office/drawing/2014/main" xmlns=""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21" name="Content Placeholder 2">
            <a:extLst>
              <a:ext uri="{FF2B5EF4-FFF2-40B4-BE49-F238E27FC236}">
                <a16:creationId xmlns:a16="http://schemas.microsoft.com/office/drawing/2014/main" xmlns=""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xmlns=""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xmlns=""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Click to edit Master text styles</a:t>
            </a:r>
          </a:p>
        </p:txBody>
      </p:sp>
      <p:sp>
        <p:nvSpPr>
          <p:cNvPr id="25" name="Content Placeholder 2">
            <a:extLst>
              <a:ext uri="{FF2B5EF4-FFF2-40B4-BE49-F238E27FC236}">
                <a16:creationId xmlns:a16="http://schemas.microsoft.com/office/drawing/2014/main" xmlns=""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xmlns=""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xmlns=""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xmlns=""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xmlns=""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xmlns=""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xmlns=""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xmlns=""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xmlns=""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xmlns=""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xmlns=""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xmlns=""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xmlns=""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ext Placeholder 2">
            <a:extLst>
              <a:ext uri="{FF2B5EF4-FFF2-40B4-BE49-F238E27FC236}">
                <a16:creationId xmlns:a16="http://schemas.microsoft.com/office/drawing/2014/main" xmlns="" id="{7E3A6D02-D902-4B4A-B727-07D0E5BBC359}"/>
              </a:ext>
            </a:extLst>
          </p:cNvPr>
          <p:cNvSpPr>
            <a:spLocks noGrp="1"/>
          </p:cNvSpPr>
          <p:nvPr>
            <p:ph type="body" sz="quarter" idx="13"/>
          </p:nvPr>
        </p:nvSpPr>
        <p:spPr>
          <a:xfrm>
            <a:off x="1447800" y="1847056"/>
            <a:ext cx="9296400" cy="3163888"/>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21157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11/15/2019</a:t>
            </a:fld>
            <a:endParaRPr lang="en-US" noProof="0" dirty="0"/>
          </a:p>
        </p:txBody>
      </p:sp>
      <p:sp>
        <p:nvSpPr>
          <p:cNvPr id="5" name="Footer Placeholder 4">
            <a:extLst>
              <a:ext uri="{FF2B5EF4-FFF2-40B4-BE49-F238E27FC236}">
                <a16:creationId xmlns:a16="http://schemas.microsoft.com/office/drawing/2014/main" xmlns=""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6" r:id="rId9"/>
    <p:sldLayoutId id="2147483675" r:id="rId10"/>
    <p:sldLayoutId id="2147483664" r:id="rId11"/>
    <p:sldLayoutId id="2147483665" r:id="rId12"/>
    <p:sldLayoutId id="2147483666" r:id="rId13"/>
    <p:sldLayoutId id="2147483667" r:id="rId14"/>
    <p:sldLayoutId id="2147483668" r:id="rId15"/>
    <p:sldLayoutId id="2147483669" r:id="rId16"/>
    <p:sldLayoutId id="2147483671" r:id="rId17"/>
    <p:sldLayoutId id="2147483672" r:id="rId18"/>
    <p:sldLayoutId id="2147483674" r:id="rId19"/>
    <p:sldLayoutId id="214748367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7CC0096-1860-4642-9CD2-0079EA5E7CD1}" type="datetimeFigureOut">
              <a:rPr lang="en-US" smtClean="0">
                <a:solidFill>
                  <a:srgbClr val="121316">
                    <a:lumMod val="75000"/>
                    <a:lumOff val="25000"/>
                  </a:srgbClr>
                </a:solidFill>
              </a:rPr>
              <a:pPr/>
              <a:t>11/15/2019</a:t>
            </a:fld>
            <a:endParaRPr lang="en-US" dirty="0">
              <a:solidFill>
                <a:srgbClr val="121316">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solidFill>
                <a:srgbClr val="121316">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31375A4-56A4-47D6-9801-1991572033F7}" type="slidenum">
              <a:rPr lang="en-US" smtClean="0">
                <a:solidFill>
                  <a:srgbClr val="121316">
                    <a:lumMod val="75000"/>
                    <a:lumOff val="25000"/>
                  </a:srgbClr>
                </a:solidFill>
              </a:rPr>
              <a:pPr/>
              <a:t>‹#›</a:t>
            </a:fld>
            <a:endParaRPr lang="en-US">
              <a:solidFill>
                <a:srgbClr val="121316">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7913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a:xfrm>
            <a:off x="325438" y="1514475"/>
            <a:ext cx="4805362" cy="1325563"/>
          </a:xfrm>
        </p:spPr>
        <p:txBody>
          <a:bodyPr rtlCol="0"/>
          <a:lstStyle/>
          <a:p>
            <a:pPr algn="r" eaLnBrk="1" fontAlgn="auto" hangingPunct="1">
              <a:spcAft>
                <a:spcPts val="0"/>
              </a:spcAft>
              <a:defRPr/>
            </a:pPr>
            <a:r>
              <a:rPr lang="en-US" dirty="0"/>
              <a:t>Preventive measure for meningitis and </a:t>
            </a:r>
            <a:r>
              <a:rPr lang="en-US" dirty="0" err="1"/>
              <a:t>mers</a:t>
            </a:r>
            <a:r>
              <a:rPr lang="en-US" dirty="0"/>
              <a:t> </a:t>
            </a:r>
            <a:r>
              <a:rPr lang="en-US" dirty="0" err="1"/>
              <a:t>coV</a:t>
            </a:r>
            <a:r>
              <a:rPr lang="en-US" dirty="0"/>
              <a:t> </a:t>
            </a:r>
            <a:br>
              <a:rPr lang="en-US" dirty="0"/>
            </a:br>
            <a:r>
              <a:rPr lang="en-US" dirty="0"/>
              <a:t>OF INFECTION IN HAJJ AND UMRAH PILGRIMAGE</a:t>
            </a:r>
          </a:p>
        </p:txBody>
      </p:sp>
      <p:sp>
        <p:nvSpPr>
          <p:cNvPr id="30723" name="Content Placeholder 2"/>
          <p:cNvSpPr>
            <a:spLocks noGrp="1"/>
          </p:cNvSpPr>
          <p:nvPr>
            <p:ph idx="1"/>
          </p:nvPr>
        </p:nvSpPr>
        <p:spPr>
          <a:xfrm>
            <a:off x="309563" y="3921125"/>
            <a:ext cx="5143500" cy="2255838"/>
          </a:xfrm>
        </p:spPr>
        <p:txBody>
          <a:bodyPr/>
          <a:lstStyle/>
          <a:p>
            <a:pPr marL="0" indent="0" algn="ctr" eaLnBrk="1" hangingPunct="1">
              <a:buFont typeface="Arial" panose="020B0604020202020204" pitchFamily="34" charset="0"/>
              <a:buNone/>
            </a:pPr>
            <a:r>
              <a:rPr lang="id-ID" dirty="0" smtClean="0"/>
              <a:t>dr. H. MUHAMMAD BUDI HIDAYAT, Mkes</a:t>
            </a:r>
          </a:p>
          <a:p>
            <a:pPr marL="0" indent="0" algn="ctr" eaLnBrk="1" hangingPunct="1">
              <a:buFont typeface="Arial" panose="020B0604020202020204" pitchFamily="34" charset="0"/>
              <a:buNone/>
            </a:pPr>
            <a:r>
              <a:rPr lang="id-ID" dirty="0" smtClean="0"/>
              <a:t>KEPALA KANTOR KESEHATAN PELABUHAN KELAS I SURABAYA </a:t>
            </a:r>
            <a:endParaRPr lang="id-ID" dirty="0" smtClean="0"/>
          </a:p>
          <a:p>
            <a:pPr marL="0" indent="0" algn="ctr" eaLnBrk="1" hangingPunct="1">
              <a:buFont typeface="Arial" panose="020B0604020202020204" pitchFamily="34" charset="0"/>
              <a:buNone/>
            </a:pPr>
            <a:endParaRPr lang="en-US" dirty="0" smtClean="0"/>
          </a:p>
        </p:txBody>
      </p:sp>
      <p:pic>
        <p:nvPicPr>
          <p:cNvPr id="2097153" name="Picture Placeholder 9"/>
          <p:cNvPicPr>
            <a:picLocks noGrp="1" noChangeAspect="1"/>
          </p:cNvPicPr>
          <p:nvPr>
            <p:ph type="pic" sz="quarter" idx="13"/>
          </p:nvPr>
        </p:nvPicPr>
        <p:blipFill rotWithShape="1">
          <a:blip r:embed="rId3"/>
          <a:srcRect l="16727" r="16727"/>
          <a:stretch>
            <a:fillRect/>
          </a:stretch>
        </p:blipFill>
        <p:spPr/>
      </p:pic>
      <p:sp>
        <p:nvSpPr>
          <p:cNvPr id="30725" name="TextBox 4"/>
          <p:cNvSpPr txBox="1">
            <a:spLocks noChangeArrowheads="1"/>
          </p:cNvSpPr>
          <p:nvPr/>
        </p:nvSpPr>
        <p:spPr bwMode="auto">
          <a:xfrm>
            <a:off x="6169025" y="1335088"/>
            <a:ext cx="195738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id-ID"/>
          </a:p>
        </p:txBody>
      </p:sp>
    </p:spTree>
    <p:extLst>
      <p:ext uri="{BB962C8B-B14F-4D97-AF65-F5344CB8AC3E}">
        <p14:creationId xmlns:p14="http://schemas.microsoft.com/office/powerpoint/2010/main" val="12802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Middle East </a:t>
            </a:r>
            <a:r>
              <a:rPr lang="en-US" dirty="0" smtClean="0"/>
              <a:t>Respiratory Syndrome </a:t>
            </a:r>
            <a:r>
              <a:rPr lang="en-US" dirty="0"/>
              <a:t>coronavirus (MERS-</a:t>
            </a:r>
            <a:r>
              <a:rPr lang="en-US" dirty="0" err="1"/>
              <a:t>CoV</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849" y="4135272"/>
            <a:ext cx="4863152" cy="2722728"/>
          </a:xfrm>
          <a:prstGeom prst="rect">
            <a:avLst/>
          </a:prstGeom>
          <a:noFill/>
          <a:ln>
            <a:noFill/>
          </a:ln>
          <a:effectLst>
            <a:glow rad="63500">
              <a:schemeClr val="accent5">
                <a:satMod val="175000"/>
                <a:alpha val="40000"/>
              </a:schemeClr>
            </a:glo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p:txBody>
          <a:bodyPr/>
          <a:lstStyle/>
          <a:p>
            <a:endParaRPr lang="en-US" dirty="0"/>
          </a:p>
        </p:txBody>
      </p:sp>
      <p:sp>
        <p:nvSpPr>
          <p:cNvPr id="5" name="Content Placeholder 2"/>
          <p:cNvSpPr txBox="1">
            <a:spLocks/>
          </p:cNvSpPr>
          <p:nvPr/>
        </p:nvSpPr>
        <p:spPr>
          <a:xfrm>
            <a:off x="355213" y="558231"/>
            <a:ext cx="6782567" cy="5774330"/>
          </a:xfrm>
          <a:prstGeom prst="rect">
            <a:avLst/>
          </a:prstGeom>
          <a:solidFill>
            <a:schemeClr val="accent1">
              <a:lumMod val="75000"/>
            </a:schemeClr>
          </a:solidFill>
        </p:spPr>
        <p:txBody>
          <a:bodyPr vert="horz" lIns="91440" tIns="45720" rIns="91440" bIns="45720" rtlCol="0" anchor="t">
            <a:noAutofit/>
          </a:bodyPr>
          <a:lstStyle>
            <a:lvl1pPr marL="0" indent="0" algn="l" defTabSz="914400" rtl="0" eaLnBrk="1" latinLnBrk="0" hangingPunct="1">
              <a:lnSpc>
                <a:spcPct val="130000"/>
              </a:lnSpc>
              <a:spcBef>
                <a:spcPts val="930"/>
              </a:spcBef>
              <a:buFont typeface="Corbel" panose="020B0503020204020204" pitchFamily="34" charset="0"/>
              <a:buNone/>
              <a:defRPr sz="2000" kern="1200" baseline="0">
                <a:solidFill>
                  <a:schemeClr val="bg2"/>
                </a:solidFill>
                <a:latin typeface="+mn-lt"/>
                <a:ea typeface="+mn-ea"/>
                <a:cs typeface="+mn-cs"/>
              </a:defRPr>
            </a:lvl1pPr>
            <a:lvl2pPr marL="457200" indent="0" algn="ctr" defTabSz="914400" rtl="0" eaLnBrk="1" latinLnBrk="0" hangingPunct="1">
              <a:lnSpc>
                <a:spcPct val="111000"/>
              </a:lnSpc>
              <a:spcBef>
                <a:spcPts val="930"/>
              </a:spcBef>
              <a:buFont typeface="Corbel" panose="020B0503020204020204" pitchFamily="34" charset="0"/>
              <a:buNone/>
              <a:defRPr sz="2000" kern="1200">
                <a:solidFill>
                  <a:schemeClr val="tx2">
                    <a:lumMod val="75000"/>
                    <a:lumOff val="25000"/>
                  </a:schemeClr>
                </a:solidFill>
                <a:latin typeface="+mn-lt"/>
                <a:ea typeface="+mn-ea"/>
                <a:cs typeface="+mn-cs"/>
              </a:defRPr>
            </a:lvl2pPr>
            <a:lvl3pPr marL="914400" indent="0" algn="ctr" defTabSz="914400" rtl="0" eaLnBrk="1" latinLnBrk="0" hangingPunct="1">
              <a:lnSpc>
                <a:spcPct val="111000"/>
              </a:lnSpc>
              <a:spcBef>
                <a:spcPts val="930"/>
              </a:spcBef>
              <a:buFont typeface="Corbel" panose="020B0503020204020204" pitchFamily="34" charset="0"/>
              <a:buNone/>
              <a:defRPr sz="1800" i="1" kern="1200">
                <a:solidFill>
                  <a:schemeClr val="tx2">
                    <a:lumMod val="75000"/>
                    <a:lumOff val="25000"/>
                  </a:schemeClr>
                </a:solidFill>
                <a:latin typeface="+mn-lt"/>
                <a:ea typeface="+mn-ea"/>
                <a:cs typeface="+mn-cs"/>
              </a:defRPr>
            </a:lvl3pPr>
            <a:lvl4pPr marL="1371600" indent="0" algn="ctr" defTabSz="914400" rtl="0" eaLnBrk="1" latinLnBrk="0" hangingPunct="1">
              <a:lnSpc>
                <a:spcPct val="111000"/>
              </a:lnSpc>
              <a:spcBef>
                <a:spcPts val="930"/>
              </a:spcBef>
              <a:buFont typeface="Corbel" panose="020B0503020204020204" pitchFamily="34" charset="0"/>
              <a:buNone/>
              <a:defRPr sz="1600" kern="1200">
                <a:solidFill>
                  <a:schemeClr val="tx2">
                    <a:lumMod val="75000"/>
                    <a:lumOff val="25000"/>
                  </a:schemeClr>
                </a:solidFill>
                <a:latin typeface="+mn-lt"/>
                <a:ea typeface="+mn-ea"/>
                <a:cs typeface="+mn-cs"/>
              </a:defRPr>
            </a:lvl4pPr>
            <a:lvl5pPr marL="1828800" indent="0" algn="ctr" defTabSz="914400" rtl="0" eaLnBrk="1" latinLnBrk="0" hangingPunct="1">
              <a:lnSpc>
                <a:spcPct val="111000"/>
              </a:lnSpc>
              <a:spcBef>
                <a:spcPts val="930"/>
              </a:spcBef>
              <a:buFont typeface="Corbel" panose="020B0503020204020204" pitchFamily="34" charset="0"/>
              <a:buNone/>
              <a:defRPr sz="1600" i="1" kern="1200">
                <a:solidFill>
                  <a:schemeClr val="tx2">
                    <a:lumMod val="75000"/>
                    <a:lumOff val="25000"/>
                  </a:schemeClr>
                </a:solidFill>
                <a:latin typeface="+mn-lt"/>
                <a:ea typeface="+mn-ea"/>
                <a:cs typeface="+mn-cs"/>
              </a:defRPr>
            </a:lvl5pPr>
            <a:lvl6pPr marL="22860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6pPr>
            <a:lvl7pPr marL="27432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7pPr>
            <a:lvl8pPr marL="32004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8pPr>
            <a:lvl9pPr marL="36576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9pPr>
          </a:lstStyle>
          <a:p>
            <a:pPr>
              <a:buFont typeface="Wingdings" panose="05000000000000000000" pitchFamily="2" charset="2"/>
              <a:buChar char="v"/>
            </a:pPr>
            <a:r>
              <a:rPr lang="en-US" sz="2800" b="1" dirty="0" err="1" smtClean="0">
                <a:solidFill>
                  <a:schemeClr val="bg1"/>
                </a:solidFill>
              </a:rPr>
              <a:t>penyakit</a:t>
            </a:r>
            <a:r>
              <a:rPr lang="en-US" sz="2800" b="1" dirty="0" smtClean="0">
                <a:solidFill>
                  <a:schemeClr val="bg1"/>
                </a:solidFill>
              </a:rPr>
              <a:t> </a:t>
            </a:r>
            <a:r>
              <a:rPr lang="en-US" sz="2800" b="1" dirty="0" err="1" smtClean="0">
                <a:solidFill>
                  <a:schemeClr val="bg1"/>
                </a:solidFill>
              </a:rPr>
              <a:t>pernapasan</a:t>
            </a:r>
            <a:r>
              <a:rPr lang="en-US" sz="2800" b="1" dirty="0" smtClean="0">
                <a:solidFill>
                  <a:schemeClr val="bg1"/>
                </a:solidFill>
              </a:rPr>
              <a:t> yang </a:t>
            </a:r>
            <a:r>
              <a:rPr lang="en-US" sz="2800" b="1" dirty="0" err="1" smtClean="0">
                <a:solidFill>
                  <a:schemeClr val="bg1"/>
                </a:solidFill>
              </a:rPr>
              <a:t>disebabkan</a:t>
            </a:r>
            <a:r>
              <a:rPr lang="en-US" sz="2800" b="1" dirty="0" smtClean="0">
                <a:solidFill>
                  <a:schemeClr val="bg1"/>
                </a:solidFill>
              </a:rPr>
              <a:t> </a:t>
            </a:r>
            <a:r>
              <a:rPr lang="en-US" sz="2800" b="1" dirty="0" err="1" smtClean="0">
                <a:solidFill>
                  <a:schemeClr val="bg1"/>
                </a:solidFill>
              </a:rPr>
              <a:t>oleh</a:t>
            </a:r>
            <a:r>
              <a:rPr lang="en-US" sz="2800" b="1" dirty="0" smtClean="0">
                <a:solidFill>
                  <a:schemeClr val="bg1"/>
                </a:solidFill>
              </a:rPr>
              <a:t> coronavirus </a:t>
            </a:r>
            <a:r>
              <a:rPr lang="en-US" sz="2800" b="1" dirty="0" err="1" smtClean="0">
                <a:solidFill>
                  <a:schemeClr val="bg1"/>
                </a:solidFill>
              </a:rPr>
              <a:t>baru</a:t>
            </a:r>
            <a:endParaRPr lang="en-US" sz="2800" b="1" dirty="0" smtClean="0">
              <a:solidFill>
                <a:schemeClr val="bg1"/>
              </a:solidFill>
            </a:endParaRPr>
          </a:p>
          <a:p>
            <a:pPr>
              <a:buFont typeface="Wingdings" panose="05000000000000000000" pitchFamily="2" charset="2"/>
              <a:buChar char="v"/>
            </a:pPr>
            <a:r>
              <a:rPr lang="en-US" sz="2800" b="1" dirty="0" smtClean="0">
                <a:solidFill>
                  <a:schemeClr val="bg1"/>
                </a:solidFill>
              </a:rPr>
              <a:t>MERS-</a:t>
            </a:r>
            <a:r>
              <a:rPr lang="en-US" sz="2800" b="1" dirty="0" err="1" smtClean="0">
                <a:solidFill>
                  <a:schemeClr val="bg1"/>
                </a:solidFill>
              </a:rPr>
              <a:t>CoV</a:t>
            </a:r>
            <a:r>
              <a:rPr lang="en-US" sz="2800" b="1" dirty="0" smtClean="0">
                <a:solidFill>
                  <a:schemeClr val="bg1"/>
                </a:solidFill>
              </a:rPr>
              <a:t> </a:t>
            </a:r>
            <a:r>
              <a:rPr lang="en-US" sz="2800" b="1" dirty="0" err="1" smtClean="0">
                <a:solidFill>
                  <a:schemeClr val="bg1"/>
                </a:solidFill>
              </a:rPr>
              <a:t>adalah</a:t>
            </a:r>
            <a:r>
              <a:rPr lang="en-US" sz="2800" b="1" dirty="0" smtClean="0">
                <a:solidFill>
                  <a:schemeClr val="bg1"/>
                </a:solidFill>
              </a:rPr>
              <a:t> virus zoonosis.</a:t>
            </a:r>
          </a:p>
          <a:p>
            <a:pPr>
              <a:buFont typeface="Wingdings" panose="05000000000000000000" pitchFamily="2" charset="2"/>
              <a:buChar char="v"/>
            </a:pPr>
            <a:r>
              <a:rPr lang="en-US" sz="2800" b="1" dirty="0" err="1" smtClean="0">
                <a:solidFill>
                  <a:schemeClr val="bg1"/>
                </a:solidFill>
              </a:rPr>
              <a:t>Kontak</a:t>
            </a:r>
            <a:r>
              <a:rPr lang="en-US" sz="2800" b="1" dirty="0" smtClean="0">
                <a:solidFill>
                  <a:schemeClr val="bg1"/>
                </a:solidFill>
              </a:rPr>
              <a:t> </a:t>
            </a:r>
            <a:r>
              <a:rPr lang="en-US" sz="2800" b="1" dirty="0" err="1" smtClean="0">
                <a:solidFill>
                  <a:schemeClr val="bg1"/>
                </a:solidFill>
              </a:rPr>
              <a:t>langsung</a:t>
            </a:r>
            <a:r>
              <a:rPr lang="en-US" sz="2800" b="1" dirty="0" smtClean="0">
                <a:solidFill>
                  <a:schemeClr val="bg1"/>
                </a:solidFill>
              </a:rPr>
              <a:t> </a:t>
            </a:r>
            <a:r>
              <a:rPr lang="en-US" sz="2800" b="1" dirty="0" err="1" smtClean="0">
                <a:solidFill>
                  <a:schemeClr val="bg1"/>
                </a:solidFill>
              </a:rPr>
              <a:t>atau</a:t>
            </a:r>
            <a:r>
              <a:rPr lang="en-US" sz="2800" b="1" dirty="0" smtClean="0">
                <a:solidFill>
                  <a:schemeClr val="bg1"/>
                </a:solidFill>
              </a:rPr>
              <a:t> </a:t>
            </a:r>
            <a:r>
              <a:rPr lang="en-US" sz="2800" b="1" dirty="0" err="1" smtClean="0">
                <a:solidFill>
                  <a:schemeClr val="bg1"/>
                </a:solidFill>
              </a:rPr>
              <a:t>tidak</a:t>
            </a:r>
            <a:r>
              <a:rPr lang="en-US" sz="2800" b="1" dirty="0" smtClean="0">
                <a:solidFill>
                  <a:schemeClr val="bg1"/>
                </a:solidFill>
              </a:rPr>
              <a:t> </a:t>
            </a:r>
            <a:r>
              <a:rPr lang="en-US" sz="2800" b="1" dirty="0" err="1" smtClean="0">
                <a:solidFill>
                  <a:schemeClr val="bg1"/>
                </a:solidFill>
              </a:rPr>
              <a:t>langsung</a:t>
            </a:r>
            <a:r>
              <a:rPr lang="en-US" sz="2800" b="1" dirty="0" smtClean="0">
                <a:solidFill>
                  <a:schemeClr val="bg1"/>
                </a:solidFill>
              </a:rPr>
              <a:t> </a:t>
            </a:r>
            <a:r>
              <a:rPr lang="en-US" sz="2800" b="1" dirty="0" err="1" smtClean="0">
                <a:solidFill>
                  <a:schemeClr val="bg1"/>
                </a:solidFill>
              </a:rPr>
              <a:t>dengan</a:t>
            </a:r>
            <a:r>
              <a:rPr lang="en-US" sz="2800" b="1" dirty="0" smtClean="0">
                <a:solidFill>
                  <a:schemeClr val="bg1"/>
                </a:solidFill>
              </a:rPr>
              <a:t> </a:t>
            </a:r>
            <a:r>
              <a:rPr lang="en-US" sz="2800" b="1" dirty="0" err="1" smtClean="0">
                <a:solidFill>
                  <a:schemeClr val="bg1"/>
                </a:solidFill>
              </a:rPr>
              <a:t>unta</a:t>
            </a:r>
            <a:r>
              <a:rPr lang="en-US" sz="2800" b="1" dirty="0" smtClean="0">
                <a:solidFill>
                  <a:schemeClr val="bg1"/>
                </a:solidFill>
              </a:rPr>
              <a:t> yang </a:t>
            </a:r>
            <a:r>
              <a:rPr lang="en-US" sz="2800" b="1" dirty="0" err="1" smtClean="0">
                <a:solidFill>
                  <a:schemeClr val="bg1"/>
                </a:solidFill>
              </a:rPr>
              <a:t>terinfeksi</a:t>
            </a:r>
            <a:r>
              <a:rPr lang="en-US" sz="2800" b="1" dirty="0" smtClean="0">
                <a:solidFill>
                  <a:schemeClr val="bg1"/>
                </a:solidFill>
              </a:rPr>
              <a:t> </a:t>
            </a:r>
            <a:r>
              <a:rPr lang="en-US" sz="2800" b="1" dirty="0" err="1" smtClean="0">
                <a:solidFill>
                  <a:schemeClr val="bg1"/>
                </a:solidFill>
              </a:rPr>
              <a:t>atau</a:t>
            </a:r>
            <a:r>
              <a:rPr lang="en-US" sz="2800" b="1" dirty="0" smtClean="0">
                <a:solidFill>
                  <a:schemeClr val="bg1"/>
                </a:solidFill>
              </a:rPr>
              <a:t> </a:t>
            </a:r>
            <a:r>
              <a:rPr lang="en-US" sz="2800" b="1" dirty="0" err="1" smtClean="0">
                <a:solidFill>
                  <a:schemeClr val="bg1"/>
                </a:solidFill>
              </a:rPr>
              <a:t>produk</a:t>
            </a:r>
            <a:r>
              <a:rPr lang="en-US" sz="2800" b="1" dirty="0" smtClean="0">
                <a:solidFill>
                  <a:schemeClr val="bg1"/>
                </a:solidFill>
              </a:rPr>
              <a:t> yang </a:t>
            </a:r>
            <a:r>
              <a:rPr lang="en-US" sz="2800" b="1" dirty="0" err="1" smtClean="0">
                <a:solidFill>
                  <a:schemeClr val="bg1"/>
                </a:solidFill>
              </a:rPr>
              <a:t>mungkin</a:t>
            </a:r>
            <a:r>
              <a:rPr lang="en-US" sz="2800" b="1" dirty="0" smtClean="0">
                <a:solidFill>
                  <a:schemeClr val="bg1"/>
                </a:solidFill>
              </a:rPr>
              <a:t> </a:t>
            </a:r>
            <a:r>
              <a:rPr lang="en-US" sz="2800" b="1" dirty="0" err="1" smtClean="0">
                <a:solidFill>
                  <a:schemeClr val="bg1"/>
                </a:solidFill>
              </a:rPr>
              <a:t>terkait</a:t>
            </a:r>
            <a:r>
              <a:rPr lang="en-US" sz="2800" b="1" dirty="0" smtClean="0">
                <a:solidFill>
                  <a:schemeClr val="bg1"/>
                </a:solidFill>
              </a:rPr>
              <a:t> </a:t>
            </a:r>
            <a:r>
              <a:rPr lang="en-US" sz="2800" b="1" dirty="0" err="1" smtClean="0">
                <a:solidFill>
                  <a:schemeClr val="bg1"/>
                </a:solidFill>
              </a:rPr>
              <a:t>unta</a:t>
            </a:r>
            <a:endParaRPr lang="en-US" sz="2800" b="1" dirty="0" smtClean="0">
              <a:solidFill>
                <a:schemeClr val="bg1"/>
              </a:solidFill>
            </a:endParaRPr>
          </a:p>
          <a:p>
            <a:pPr>
              <a:buFont typeface="Wingdings" panose="05000000000000000000" pitchFamily="2" charset="2"/>
              <a:buChar char="v"/>
            </a:pPr>
            <a:r>
              <a:rPr lang="en-US" sz="2800" b="1" dirty="0" err="1" smtClean="0">
                <a:solidFill>
                  <a:schemeClr val="bg1"/>
                </a:solidFill>
              </a:rPr>
              <a:t>gejalanya</a:t>
            </a:r>
            <a:r>
              <a:rPr lang="en-US" sz="2800" b="1" dirty="0" smtClean="0">
                <a:solidFill>
                  <a:schemeClr val="bg1"/>
                </a:solidFill>
              </a:rPr>
              <a:t> </a:t>
            </a:r>
            <a:r>
              <a:rPr lang="en-US" sz="2800" b="1" dirty="0" err="1" smtClean="0">
                <a:solidFill>
                  <a:schemeClr val="bg1"/>
                </a:solidFill>
              </a:rPr>
              <a:t>adalah</a:t>
            </a:r>
            <a:r>
              <a:rPr lang="en-US" sz="2800" b="1" dirty="0" smtClean="0">
                <a:solidFill>
                  <a:schemeClr val="bg1"/>
                </a:solidFill>
              </a:rPr>
              <a:t> </a:t>
            </a:r>
            <a:r>
              <a:rPr lang="en-US" sz="2800" b="1" dirty="0" err="1" smtClean="0">
                <a:solidFill>
                  <a:schemeClr val="bg1"/>
                </a:solidFill>
              </a:rPr>
              <a:t>demam</a:t>
            </a:r>
            <a:r>
              <a:rPr lang="en-US" sz="2800" b="1" dirty="0" smtClean="0">
                <a:solidFill>
                  <a:schemeClr val="bg1"/>
                </a:solidFill>
              </a:rPr>
              <a:t>, </a:t>
            </a:r>
            <a:r>
              <a:rPr lang="en-US" sz="2800" b="1" dirty="0" err="1" smtClean="0">
                <a:solidFill>
                  <a:schemeClr val="bg1"/>
                </a:solidFill>
              </a:rPr>
              <a:t>batuk</a:t>
            </a:r>
            <a:r>
              <a:rPr lang="en-US" sz="2800" b="1" dirty="0" smtClean="0">
                <a:solidFill>
                  <a:schemeClr val="bg1"/>
                </a:solidFill>
              </a:rPr>
              <a:t>, </a:t>
            </a:r>
            <a:r>
              <a:rPr lang="en-US" sz="2800" b="1" dirty="0" err="1" smtClean="0">
                <a:solidFill>
                  <a:schemeClr val="bg1"/>
                </a:solidFill>
              </a:rPr>
              <a:t>sesak</a:t>
            </a:r>
            <a:r>
              <a:rPr lang="en-US" sz="2800" b="1" dirty="0" smtClean="0">
                <a:solidFill>
                  <a:schemeClr val="bg1"/>
                </a:solidFill>
              </a:rPr>
              <a:t> </a:t>
            </a:r>
            <a:r>
              <a:rPr lang="en-US" sz="2800" b="1" dirty="0" err="1" smtClean="0">
                <a:solidFill>
                  <a:schemeClr val="bg1"/>
                </a:solidFill>
              </a:rPr>
              <a:t>napas</a:t>
            </a:r>
            <a:r>
              <a:rPr lang="en-US" sz="2800" b="1" dirty="0" smtClean="0">
                <a:solidFill>
                  <a:schemeClr val="bg1"/>
                </a:solidFill>
              </a:rPr>
              <a:t>, </a:t>
            </a:r>
            <a:r>
              <a:rPr lang="en-US" sz="2800" b="1" dirty="0" err="1" smtClean="0">
                <a:solidFill>
                  <a:schemeClr val="bg1"/>
                </a:solidFill>
              </a:rPr>
              <a:t>radang</a:t>
            </a:r>
            <a:r>
              <a:rPr lang="en-US" sz="2800" b="1" dirty="0" smtClean="0">
                <a:solidFill>
                  <a:schemeClr val="bg1"/>
                </a:solidFill>
              </a:rPr>
              <a:t> </a:t>
            </a:r>
            <a:r>
              <a:rPr lang="en-US" sz="2800" b="1" dirty="0" err="1" smtClean="0">
                <a:solidFill>
                  <a:schemeClr val="bg1"/>
                </a:solidFill>
              </a:rPr>
              <a:t>paru-paru</a:t>
            </a:r>
            <a:r>
              <a:rPr lang="en-US" sz="2800" b="1" dirty="0" smtClean="0">
                <a:solidFill>
                  <a:schemeClr val="bg1"/>
                </a:solidFill>
              </a:rPr>
              <a:t>, </a:t>
            </a:r>
            <a:r>
              <a:rPr lang="en-US" sz="2800" b="1" dirty="0" err="1" smtClean="0">
                <a:solidFill>
                  <a:schemeClr val="bg1"/>
                </a:solidFill>
              </a:rPr>
              <a:t>gejala</a:t>
            </a:r>
            <a:r>
              <a:rPr lang="en-US" sz="2800" b="1" dirty="0" smtClean="0">
                <a:solidFill>
                  <a:schemeClr val="bg1"/>
                </a:solidFill>
              </a:rPr>
              <a:t> gastrointestinal</a:t>
            </a:r>
            <a:endParaRPr lang="en-US" sz="2800" b="1" dirty="0" smtClean="0">
              <a:solidFill>
                <a:schemeClr val="bg1"/>
              </a:solidFill>
            </a:endParaRPr>
          </a:p>
        </p:txBody>
      </p:sp>
    </p:spTree>
    <p:extLst>
      <p:ext uri="{BB962C8B-B14F-4D97-AF65-F5344CB8AC3E}">
        <p14:creationId xmlns:p14="http://schemas.microsoft.com/office/powerpoint/2010/main" val="367713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3169" y="349955"/>
            <a:ext cx="8032342" cy="646331"/>
          </a:xfrm>
          <a:prstGeom prst="rect">
            <a:avLst/>
          </a:prstGeom>
          <a:noFill/>
        </p:spPr>
        <p:txBody>
          <a:bodyPr wrap="square" rtlCol="0">
            <a:spAutoFit/>
          </a:bodyPr>
          <a:lstStyle/>
          <a:p>
            <a:r>
              <a:rPr lang="en-US" sz="3600" b="1" dirty="0" smtClean="0"/>
              <a:t>WHO MERS SITUATION UPDATE</a:t>
            </a:r>
            <a:endParaRPr lang="en-US" sz="3600" b="1" dirty="0"/>
          </a:p>
        </p:txBody>
      </p:sp>
      <p:sp>
        <p:nvSpPr>
          <p:cNvPr id="6" name="Content Placeholder 2"/>
          <p:cNvSpPr txBox="1">
            <a:spLocks/>
          </p:cNvSpPr>
          <p:nvPr/>
        </p:nvSpPr>
        <p:spPr>
          <a:xfrm>
            <a:off x="839417" y="1173707"/>
            <a:ext cx="10225136" cy="506360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just">
              <a:lnSpc>
                <a:spcPct val="100000"/>
              </a:lnSpc>
              <a:spcBef>
                <a:spcPts val="0"/>
              </a:spcBef>
              <a:buNone/>
            </a:pPr>
            <a:r>
              <a:rPr lang="en-US" sz="4000" dirty="0" smtClean="0">
                <a:solidFill>
                  <a:srgbClr val="FF0000"/>
                </a:solidFill>
              </a:rPr>
              <a:t>2468</a:t>
            </a:r>
            <a:r>
              <a:rPr lang="en-US" dirty="0" smtClean="0">
                <a:solidFill>
                  <a:srgbClr val="121316">
                    <a:lumMod val="75000"/>
                    <a:lumOff val="25000"/>
                  </a:srgbClr>
                </a:solidFill>
              </a:rPr>
              <a:t> </a:t>
            </a:r>
            <a:r>
              <a:rPr lang="en-US" dirty="0" err="1">
                <a:solidFill>
                  <a:srgbClr val="121316">
                    <a:lumMod val="75000"/>
                    <a:lumOff val="25000"/>
                  </a:srgbClr>
                </a:solidFill>
              </a:rPr>
              <a:t>Kasus</a:t>
            </a:r>
            <a:r>
              <a:rPr lang="en-US" dirty="0">
                <a:solidFill>
                  <a:srgbClr val="121316">
                    <a:lumMod val="75000"/>
                    <a:lumOff val="25000"/>
                  </a:srgbClr>
                </a:solidFill>
              </a:rPr>
              <a:t> yang </a:t>
            </a:r>
            <a:r>
              <a:rPr lang="en-US" dirty="0" err="1">
                <a:solidFill>
                  <a:srgbClr val="121316">
                    <a:lumMod val="75000"/>
                    <a:lumOff val="25000"/>
                  </a:srgbClr>
                </a:solidFill>
              </a:rPr>
              <a:t>dikonfirmasi</a:t>
            </a:r>
            <a:r>
              <a:rPr lang="en-US" dirty="0">
                <a:solidFill>
                  <a:srgbClr val="121316">
                    <a:lumMod val="75000"/>
                    <a:lumOff val="25000"/>
                  </a:srgbClr>
                </a:solidFill>
              </a:rPr>
              <a:t> </a:t>
            </a:r>
            <a:r>
              <a:rPr lang="en-US" dirty="0" err="1" smtClean="0">
                <a:solidFill>
                  <a:srgbClr val="121316">
                    <a:lumMod val="75000"/>
                    <a:lumOff val="25000"/>
                  </a:srgbClr>
                </a:solidFill>
              </a:rPr>
              <a:t>dgn</a:t>
            </a:r>
            <a:r>
              <a:rPr lang="en-US" dirty="0" smtClean="0">
                <a:solidFill>
                  <a:srgbClr val="121316">
                    <a:lumMod val="75000"/>
                    <a:lumOff val="25000"/>
                  </a:srgbClr>
                </a:solidFill>
              </a:rPr>
              <a:t> </a:t>
            </a:r>
            <a:r>
              <a:rPr lang="en-US" dirty="0" err="1" smtClean="0">
                <a:solidFill>
                  <a:srgbClr val="121316">
                    <a:lumMod val="75000"/>
                    <a:lumOff val="25000"/>
                  </a:srgbClr>
                </a:solidFill>
              </a:rPr>
              <a:t>pemeriksaan</a:t>
            </a:r>
            <a:r>
              <a:rPr lang="en-US" dirty="0" smtClean="0">
                <a:solidFill>
                  <a:srgbClr val="121316">
                    <a:lumMod val="75000"/>
                    <a:lumOff val="25000"/>
                  </a:srgbClr>
                </a:solidFill>
              </a:rPr>
              <a:t> </a:t>
            </a:r>
            <a:r>
              <a:rPr lang="en-US" dirty="0" err="1" smtClean="0">
                <a:solidFill>
                  <a:srgbClr val="121316">
                    <a:lumMod val="75000"/>
                    <a:lumOff val="25000"/>
                  </a:srgbClr>
                </a:solidFill>
              </a:rPr>
              <a:t>laboratorium</a:t>
            </a:r>
            <a:r>
              <a:rPr lang="en-US" dirty="0" smtClean="0">
                <a:solidFill>
                  <a:srgbClr val="121316">
                    <a:lumMod val="75000"/>
                    <a:lumOff val="25000"/>
                  </a:srgbClr>
                </a:solidFill>
              </a:rPr>
              <a:t> </a:t>
            </a:r>
            <a:r>
              <a:rPr lang="en-US" dirty="0" err="1">
                <a:solidFill>
                  <a:srgbClr val="121316">
                    <a:lumMod val="75000"/>
                    <a:lumOff val="25000"/>
                  </a:srgbClr>
                </a:solidFill>
              </a:rPr>
              <a:t>dilaporkan</a:t>
            </a:r>
            <a:r>
              <a:rPr lang="en-US" dirty="0">
                <a:solidFill>
                  <a:srgbClr val="121316">
                    <a:lumMod val="75000"/>
                    <a:lumOff val="25000"/>
                  </a:srgbClr>
                </a:solidFill>
              </a:rPr>
              <a:t> </a:t>
            </a:r>
            <a:r>
              <a:rPr lang="en-US" dirty="0" err="1">
                <a:solidFill>
                  <a:srgbClr val="121316">
                    <a:lumMod val="75000"/>
                    <a:lumOff val="25000"/>
                  </a:srgbClr>
                </a:solidFill>
              </a:rPr>
              <a:t>sejak</a:t>
            </a:r>
            <a:r>
              <a:rPr lang="en-US" dirty="0">
                <a:solidFill>
                  <a:srgbClr val="121316">
                    <a:lumMod val="75000"/>
                    <a:lumOff val="25000"/>
                  </a:srgbClr>
                </a:solidFill>
              </a:rPr>
              <a:t> April 2012</a:t>
            </a:r>
            <a:endParaRPr lang="en-US" dirty="0" smtClean="0">
              <a:solidFill>
                <a:srgbClr val="121316">
                  <a:lumMod val="75000"/>
                  <a:lumOff val="25000"/>
                </a:srgbClr>
              </a:solidFill>
            </a:endParaRPr>
          </a:p>
          <a:p>
            <a:pPr marL="0" indent="0" algn="just">
              <a:lnSpc>
                <a:spcPct val="100000"/>
              </a:lnSpc>
              <a:spcBef>
                <a:spcPts val="0"/>
              </a:spcBef>
              <a:buNone/>
            </a:pPr>
            <a:r>
              <a:rPr lang="en-US" sz="4400" dirty="0" smtClean="0">
                <a:solidFill>
                  <a:srgbClr val="FF0000"/>
                </a:solidFill>
              </a:rPr>
              <a:t>851</a:t>
            </a:r>
            <a:r>
              <a:rPr lang="en-US" dirty="0" smtClean="0">
                <a:solidFill>
                  <a:srgbClr val="121316">
                    <a:lumMod val="75000"/>
                    <a:lumOff val="25000"/>
                  </a:srgbClr>
                </a:solidFill>
              </a:rPr>
              <a:t> </a:t>
            </a:r>
            <a:r>
              <a:rPr lang="en-US" dirty="0" err="1">
                <a:solidFill>
                  <a:srgbClr val="121316">
                    <a:lumMod val="75000"/>
                    <a:lumOff val="25000"/>
                  </a:srgbClr>
                </a:solidFill>
              </a:rPr>
              <a:t>kematian</a:t>
            </a:r>
            <a:r>
              <a:rPr lang="en-US" dirty="0">
                <a:solidFill>
                  <a:srgbClr val="121316">
                    <a:lumMod val="75000"/>
                    <a:lumOff val="25000"/>
                  </a:srgbClr>
                </a:solidFill>
              </a:rPr>
              <a:t> </a:t>
            </a:r>
            <a:r>
              <a:rPr lang="en-US" dirty="0" err="1">
                <a:solidFill>
                  <a:srgbClr val="121316">
                    <a:lumMod val="75000"/>
                    <a:lumOff val="25000"/>
                  </a:srgbClr>
                </a:solidFill>
              </a:rPr>
              <a:t>dilaporkan</a:t>
            </a:r>
            <a:r>
              <a:rPr lang="en-US" dirty="0">
                <a:solidFill>
                  <a:srgbClr val="121316">
                    <a:lumMod val="75000"/>
                    <a:lumOff val="25000"/>
                  </a:srgbClr>
                </a:solidFill>
              </a:rPr>
              <a:t> </a:t>
            </a:r>
            <a:r>
              <a:rPr lang="en-US" dirty="0" err="1">
                <a:solidFill>
                  <a:srgbClr val="121316">
                    <a:lumMod val="75000"/>
                    <a:lumOff val="25000"/>
                  </a:srgbClr>
                </a:solidFill>
              </a:rPr>
              <a:t>sejak</a:t>
            </a:r>
            <a:r>
              <a:rPr lang="en-US" dirty="0">
                <a:solidFill>
                  <a:srgbClr val="121316">
                    <a:lumMod val="75000"/>
                    <a:lumOff val="25000"/>
                  </a:srgbClr>
                </a:solidFill>
              </a:rPr>
              <a:t> April 2012</a:t>
            </a:r>
            <a:endParaRPr lang="en-US" dirty="0" smtClean="0">
              <a:solidFill>
                <a:srgbClr val="121316">
                  <a:lumMod val="75000"/>
                  <a:lumOff val="25000"/>
                </a:srgbClr>
              </a:solidFill>
            </a:endParaRPr>
          </a:p>
          <a:p>
            <a:pPr marL="0" indent="0" algn="just">
              <a:lnSpc>
                <a:spcPct val="100000"/>
              </a:lnSpc>
              <a:spcBef>
                <a:spcPts val="0"/>
              </a:spcBef>
              <a:buNone/>
            </a:pPr>
            <a:r>
              <a:rPr lang="en-US" sz="4400" dirty="0" smtClean="0">
                <a:solidFill>
                  <a:srgbClr val="FF0000"/>
                </a:solidFill>
              </a:rPr>
              <a:t>27</a:t>
            </a:r>
            <a:r>
              <a:rPr lang="en-US" dirty="0" smtClean="0">
                <a:solidFill>
                  <a:srgbClr val="121316">
                    <a:lumMod val="75000"/>
                    <a:lumOff val="25000"/>
                  </a:srgbClr>
                </a:solidFill>
              </a:rPr>
              <a:t> </a:t>
            </a:r>
            <a:r>
              <a:rPr lang="en-US" dirty="0" err="1">
                <a:solidFill>
                  <a:srgbClr val="121316">
                    <a:lumMod val="75000"/>
                    <a:lumOff val="25000"/>
                  </a:srgbClr>
                </a:solidFill>
              </a:rPr>
              <a:t>negara</a:t>
            </a:r>
            <a:r>
              <a:rPr lang="en-US" dirty="0">
                <a:solidFill>
                  <a:srgbClr val="121316">
                    <a:lumMod val="75000"/>
                    <a:lumOff val="25000"/>
                  </a:srgbClr>
                </a:solidFill>
              </a:rPr>
              <a:t> </a:t>
            </a:r>
            <a:r>
              <a:rPr lang="en-US" dirty="0" err="1">
                <a:solidFill>
                  <a:srgbClr val="121316">
                    <a:lumMod val="75000"/>
                    <a:lumOff val="25000"/>
                  </a:srgbClr>
                </a:solidFill>
              </a:rPr>
              <a:t>melaporkan</a:t>
            </a:r>
            <a:r>
              <a:rPr lang="en-US" dirty="0">
                <a:solidFill>
                  <a:srgbClr val="121316">
                    <a:lumMod val="75000"/>
                    <a:lumOff val="25000"/>
                  </a:srgbClr>
                </a:solidFill>
              </a:rPr>
              <a:t> </a:t>
            </a:r>
            <a:r>
              <a:rPr lang="en-US" dirty="0" err="1">
                <a:solidFill>
                  <a:srgbClr val="121316">
                    <a:lumMod val="75000"/>
                    <a:lumOff val="25000"/>
                  </a:srgbClr>
                </a:solidFill>
              </a:rPr>
              <a:t>kasus</a:t>
            </a:r>
            <a:r>
              <a:rPr lang="en-US" dirty="0">
                <a:solidFill>
                  <a:srgbClr val="121316">
                    <a:lumMod val="75000"/>
                    <a:lumOff val="25000"/>
                  </a:srgbClr>
                </a:solidFill>
              </a:rPr>
              <a:t> </a:t>
            </a:r>
            <a:r>
              <a:rPr lang="en-US" dirty="0" smtClean="0">
                <a:solidFill>
                  <a:srgbClr val="121316">
                    <a:lumMod val="75000"/>
                    <a:lumOff val="25000"/>
                  </a:srgbClr>
                </a:solidFill>
              </a:rPr>
              <a:t>(Algeria, Austria, Bahrain, China, Egypt, France, Germany, Greece, Islamic Republic of Iran, Italy, Jordan, Kuwait, Lebanon, Malaysia, the Netherlands, Oman, Philippines, Qatar, Republic of Korea, Kingdom of Saudi Arabia, Thailand, Tunisia, Turkey, United Arab Emirates, United Kingdom, United States, and Yemen)</a:t>
            </a:r>
          </a:p>
          <a:p>
            <a:pPr marL="0" indent="0" algn="just">
              <a:lnSpc>
                <a:spcPct val="100000"/>
              </a:lnSpc>
              <a:spcBef>
                <a:spcPts val="0"/>
              </a:spcBef>
              <a:buNone/>
            </a:pPr>
            <a:r>
              <a:rPr lang="en-US" sz="5400" dirty="0" smtClean="0">
                <a:solidFill>
                  <a:srgbClr val="FF0000"/>
                </a:solidFill>
              </a:rPr>
              <a:t>12</a:t>
            </a:r>
            <a:r>
              <a:rPr lang="en-US" dirty="0" smtClean="0">
                <a:solidFill>
                  <a:srgbClr val="121316">
                    <a:lumMod val="75000"/>
                    <a:lumOff val="25000"/>
                  </a:srgbClr>
                </a:solidFill>
              </a:rPr>
              <a:t> </a:t>
            </a:r>
            <a:r>
              <a:rPr lang="en-US" dirty="0" err="1">
                <a:solidFill>
                  <a:srgbClr val="121316">
                    <a:lumMod val="75000"/>
                    <a:lumOff val="25000"/>
                  </a:srgbClr>
                </a:solidFill>
              </a:rPr>
              <a:t>negara</a:t>
            </a:r>
            <a:r>
              <a:rPr lang="en-US" dirty="0">
                <a:solidFill>
                  <a:srgbClr val="121316">
                    <a:lumMod val="75000"/>
                    <a:lumOff val="25000"/>
                  </a:srgbClr>
                </a:solidFill>
              </a:rPr>
              <a:t> </a:t>
            </a:r>
            <a:r>
              <a:rPr lang="en-US" dirty="0" err="1">
                <a:solidFill>
                  <a:srgbClr val="121316">
                    <a:lumMod val="75000"/>
                    <a:lumOff val="25000"/>
                  </a:srgbClr>
                </a:solidFill>
              </a:rPr>
              <a:t>melaporkan</a:t>
            </a:r>
            <a:r>
              <a:rPr lang="en-US" dirty="0">
                <a:solidFill>
                  <a:srgbClr val="121316">
                    <a:lumMod val="75000"/>
                    <a:lumOff val="25000"/>
                  </a:srgbClr>
                </a:solidFill>
              </a:rPr>
              <a:t> </a:t>
            </a:r>
            <a:r>
              <a:rPr lang="en-US" dirty="0" err="1">
                <a:solidFill>
                  <a:srgbClr val="121316">
                    <a:lumMod val="75000"/>
                    <a:lumOff val="25000"/>
                  </a:srgbClr>
                </a:solidFill>
              </a:rPr>
              <a:t>kasus</a:t>
            </a:r>
            <a:r>
              <a:rPr lang="en-US" dirty="0">
                <a:solidFill>
                  <a:srgbClr val="121316">
                    <a:lumMod val="75000"/>
                    <a:lumOff val="25000"/>
                  </a:srgbClr>
                </a:solidFill>
              </a:rPr>
              <a:t> </a:t>
            </a:r>
            <a:r>
              <a:rPr lang="en-US" dirty="0" err="1">
                <a:solidFill>
                  <a:srgbClr val="121316">
                    <a:lumMod val="75000"/>
                    <a:lumOff val="25000"/>
                  </a:srgbClr>
                </a:solidFill>
              </a:rPr>
              <a:t>sejak</a:t>
            </a:r>
            <a:r>
              <a:rPr lang="en-US" dirty="0">
                <a:solidFill>
                  <a:srgbClr val="121316">
                    <a:lumMod val="75000"/>
                    <a:lumOff val="25000"/>
                  </a:srgbClr>
                </a:solidFill>
              </a:rPr>
              <a:t> April 2012 di </a:t>
            </a:r>
            <a:r>
              <a:rPr lang="en-US" dirty="0" err="1">
                <a:solidFill>
                  <a:srgbClr val="121316">
                    <a:lumMod val="75000"/>
                    <a:lumOff val="25000"/>
                  </a:srgbClr>
                </a:solidFill>
              </a:rPr>
              <a:t>Kawasan</a:t>
            </a:r>
            <a:r>
              <a:rPr lang="en-US" dirty="0">
                <a:solidFill>
                  <a:srgbClr val="121316">
                    <a:lumMod val="75000"/>
                    <a:lumOff val="25000"/>
                  </a:srgbClr>
                </a:solidFill>
              </a:rPr>
              <a:t> </a:t>
            </a:r>
            <a:r>
              <a:rPr lang="en-US" dirty="0" err="1">
                <a:solidFill>
                  <a:srgbClr val="121316">
                    <a:lumMod val="75000"/>
                    <a:lumOff val="25000"/>
                  </a:srgbClr>
                </a:solidFill>
              </a:rPr>
              <a:t>Mediterania</a:t>
            </a:r>
            <a:r>
              <a:rPr lang="en-US" dirty="0">
                <a:solidFill>
                  <a:srgbClr val="121316">
                    <a:lumMod val="75000"/>
                    <a:lumOff val="25000"/>
                  </a:srgbClr>
                </a:solidFill>
              </a:rPr>
              <a:t> </a:t>
            </a:r>
            <a:r>
              <a:rPr lang="en-US" dirty="0" err="1" smtClean="0">
                <a:solidFill>
                  <a:srgbClr val="121316">
                    <a:lumMod val="75000"/>
                    <a:lumOff val="25000"/>
                  </a:srgbClr>
                </a:solidFill>
              </a:rPr>
              <a:t>Timur</a:t>
            </a:r>
            <a:endParaRPr lang="en-US" dirty="0" smtClean="0">
              <a:solidFill>
                <a:srgbClr val="121316">
                  <a:lumMod val="75000"/>
                  <a:lumOff val="25000"/>
                </a:srgbClr>
              </a:solidFill>
            </a:endParaRPr>
          </a:p>
          <a:p>
            <a:pPr marL="0" indent="0" algn="just">
              <a:lnSpc>
                <a:spcPct val="100000"/>
              </a:lnSpc>
              <a:spcBef>
                <a:spcPts val="0"/>
              </a:spcBef>
              <a:buNone/>
            </a:pPr>
            <a:r>
              <a:rPr lang="en-US" sz="5400" dirty="0" smtClean="0">
                <a:solidFill>
                  <a:srgbClr val="FF0000"/>
                </a:solidFill>
              </a:rPr>
              <a:t>84,2% </a:t>
            </a:r>
            <a:r>
              <a:rPr lang="en-US" dirty="0" err="1" smtClean="0">
                <a:solidFill>
                  <a:schemeClr val="tx1"/>
                </a:solidFill>
              </a:rPr>
              <a:t>kasus</a:t>
            </a:r>
            <a:r>
              <a:rPr lang="en-US" sz="5400" dirty="0" smtClean="0">
                <a:solidFill>
                  <a:schemeClr val="tx1"/>
                </a:solidFill>
              </a:rPr>
              <a:t> </a:t>
            </a:r>
            <a:r>
              <a:rPr lang="fi-FI" dirty="0" smtClean="0">
                <a:solidFill>
                  <a:srgbClr val="121316">
                    <a:lumMod val="75000"/>
                    <a:lumOff val="25000"/>
                  </a:srgbClr>
                </a:solidFill>
              </a:rPr>
              <a:t>dilaporkan </a:t>
            </a:r>
            <a:r>
              <a:rPr lang="fi-FI" dirty="0">
                <a:solidFill>
                  <a:srgbClr val="121316">
                    <a:lumMod val="75000"/>
                    <a:lumOff val="25000"/>
                  </a:srgbClr>
                </a:solidFill>
              </a:rPr>
              <a:t>dari Kerajaan Arab Saudi </a:t>
            </a:r>
            <a:endParaRPr lang="en-US" dirty="0" smtClean="0">
              <a:solidFill>
                <a:srgbClr val="121316">
                  <a:lumMod val="75000"/>
                  <a:lumOff val="25000"/>
                </a:srgbClr>
              </a:solidFill>
            </a:endParaRPr>
          </a:p>
          <a:p>
            <a:pPr marL="0" indent="0" algn="just">
              <a:lnSpc>
                <a:spcPct val="100000"/>
              </a:lnSpc>
              <a:spcBef>
                <a:spcPts val="0"/>
              </a:spcBef>
              <a:buFont typeface="Corbel" panose="020B0503020204020204" pitchFamily="34" charset="0"/>
              <a:buNone/>
            </a:pPr>
            <a:r>
              <a:rPr lang="en-US" sz="900" dirty="0" smtClean="0">
                <a:solidFill>
                  <a:srgbClr val="121316">
                    <a:lumMod val="75000"/>
                    <a:lumOff val="25000"/>
                  </a:srgbClr>
                </a:solidFill>
              </a:rPr>
              <a:t> </a:t>
            </a:r>
            <a:endParaRPr lang="en-US" sz="900" dirty="0">
              <a:solidFill>
                <a:srgbClr val="121316">
                  <a:lumMod val="75000"/>
                  <a:lumOff val="25000"/>
                </a:srgbClr>
              </a:solidFill>
            </a:endParaRPr>
          </a:p>
        </p:txBody>
      </p:sp>
    </p:spTree>
    <p:extLst>
      <p:ext uri="{BB962C8B-B14F-4D97-AF65-F5344CB8AC3E}">
        <p14:creationId xmlns:p14="http://schemas.microsoft.com/office/powerpoint/2010/main" val="187276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resentasi\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089" y="836712"/>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6606" y="0"/>
            <a:ext cx="8892983" cy="2862322"/>
          </a:xfrm>
          <a:prstGeom prst="rect">
            <a:avLst/>
          </a:prstGeom>
        </p:spPr>
        <p:txBody>
          <a:bodyPr wrap="square">
            <a:spAutoFit/>
          </a:bodyPr>
          <a:lstStyle/>
          <a:p>
            <a:pPr>
              <a:lnSpc>
                <a:spcPct val="300000"/>
              </a:lnSpc>
            </a:pPr>
            <a:r>
              <a:rPr lang="en-US" sz="6000" dirty="0" err="1" smtClean="0">
                <a:solidFill>
                  <a:srgbClr val="FF0000"/>
                </a:solidFill>
                <a:latin typeface="Aharoni" panose="02010803020104030203" pitchFamily="2" charset="-79"/>
                <a:cs typeface="Aharoni" panose="02010803020104030203" pitchFamily="2" charset="-79"/>
              </a:rPr>
              <a:t>Tidak</a:t>
            </a:r>
            <a:r>
              <a:rPr lang="en-US" sz="6000" dirty="0" smtClean="0">
                <a:solidFill>
                  <a:srgbClr val="FF0000"/>
                </a:solidFill>
                <a:latin typeface="Aharoni" panose="02010803020104030203" pitchFamily="2" charset="-79"/>
                <a:cs typeface="Aharoni" panose="02010803020104030203" pitchFamily="2" charset="-79"/>
              </a:rPr>
              <a:t> </a:t>
            </a:r>
            <a:r>
              <a:rPr lang="en-US" sz="2000" dirty="0" err="1" smtClean="0">
                <a:latin typeface="Aharoni" panose="02010803020104030203" pitchFamily="2" charset="-79"/>
                <a:cs typeface="Aharoni" panose="02010803020104030203" pitchFamily="2" charset="-79"/>
              </a:rPr>
              <a:t>ada</a:t>
            </a:r>
            <a:r>
              <a:rPr lang="en-US" sz="2000" dirty="0" smtClean="0">
                <a:latin typeface="Aharoni" panose="02010803020104030203" pitchFamily="2" charset="-79"/>
                <a:cs typeface="Aharoni" panose="02010803020104030203" pitchFamily="2" charset="-79"/>
              </a:rPr>
              <a:t> </a:t>
            </a:r>
            <a:r>
              <a:rPr lang="en-US" sz="2000" dirty="0" err="1" smtClean="0">
                <a:latin typeface="Aharoni" panose="02010803020104030203" pitchFamily="2" charset="-79"/>
                <a:cs typeface="Aharoni" panose="02010803020104030203" pitchFamily="2" charset="-79"/>
              </a:rPr>
              <a:t>vaksin</a:t>
            </a:r>
            <a:r>
              <a:rPr lang="en-US" sz="2000"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dan</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terapi</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spesifik</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tersedia</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hingga</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saat</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ini</a:t>
            </a:r>
            <a:endParaRPr lang="en-US" dirty="0" smtClean="0"/>
          </a:p>
        </p:txBody>
      </p:sp>
      <p:sp>
        <p:nvSpPr>
          <p:cNvPr id="3" name="TextBox 2"/>
          <p:cNvSpPr txBox="1"/>
          <p:nvPr/>
        </p:nvSpPr>
        <p:spPr>
          <a:xfrm>
            <a:off x="3575720" y="3501008"/>
            <a:ext cx="5549230" cy="1477328"/>
          </a:xfrm>
          <a:prstGeom prst="rect">
            <a:avLst/>
          </a:prstGeom>
          <a:noFill/>
        </p:spPr>
        <p:txBody>
          <a:bodyPr wrap="square" rtlCol="0">
            <a:spAutoFit/>
          </a:bodyPr>
          <a:lstStyle/>
          <a:p>
            <a:r>
              <a:rPr lang="en-US" sz="3200" dirty="0" err="1" smtClean="0">
                <a:solidFill>
                  <a:prstClr val="black"/>
                </a:solidFill>
              </a:rPr>
              <a:t>Lakukan</a:t>
            </a:r>
            <a:r>
              <a:rPr lang="en-US" sz="3200" dirty="0" smtClean="0">
                <a:solidFill>
                  <a:prstClr val="black"/>
                </a:solidFill>
              </a:rPr>
              <a:t> </a:t>
            </a:r>
            <a:r>
              <a:rPr lang="en-US" sz="7200" b="1" dirty="0" smtClean="0">
                <a:solidFill>
                  <a:srgbClr val="FF0000"/>
                </a:solidFill>
              </a:rPr>
              <a:t>PHBS</a:t>
            </a:r>
            <a:endParaRPr lang="en-US" sz="7200" b="1" dirty="0">
              <a:solidFill>
                <a:srgbClr val="FF0000"/>
              </a:solidFill>
            </a:endParaRPr>
          </a:p>
          <a:p>
            <a:endParaRPr lang="en-US"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464" y="316810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559496" y="4005064"/>
            <a:ext cx="1440160" cy="684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103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698" t="17931" r="38707" b="7587"/>
          <a:stretch/>
        </p:blipFill>
        <p:spPr bwMode="auto">
          <a:xfrm>
            <a:off x="203200" y="0"/>
            <a:ext cx="11988800" cy="678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35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haresinv.com/wp-content/uploads/articles/mers-cov-600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82657" y="304800"/>
            <a:ext cx="8597674" cy="1323439"/>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PENEMUAN KASUS SUSPEK MERS </a:t>
            </a:r>
            <a:r>
              <a:rPr lang="en-US" sz="40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CoV</a:t>
            </a: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JAMAAH </a:t>
            </a: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HAJI</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7" name="Chart 6"/>
          <p:cNvGraphicFramePr>
            <a:graphicFrameLocks/>
          </p:cNvGraphicFramePr>
          <p:nvPr>
            <p:extLst>
              <p:ext uri="{D42A27DB-BD31-4B8C-83A1-F6EECF244321}">
                <p14:modId xmlns:p14="http://schemas.microsoft.com/office/powerpoint/2010/main" val="2923350374"/>
              </p:ext>
            </p:extLst>
          </p:nvPr>
        </p:nvGraphicFramePr>
        <p:xfrm>
          <a:off x="812800" y="1950244"/>
          <a:ext cx="10464800" cy="34599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5881" y="5715001"/>
            <a:ext cx="8595173" cy="646331"/>
          </a:xfrm>
          <a:prstGeom prst="rect">
            <a:avLst/>
          </a:prstGeom>
          <a:noFill/>
        </p:spPr>
        <p:txBody>
          <a:bodyPr wrap="none" rtlCol="0">
            <a:spAutoFit/>
          </a:bodyPr>
          <a:lstStyle/>
          <a:p>
            <a:r>
              <a:rPr lang="en-US" dirty="0" smtClean="0">
                <a:solidFill>
                  <a:srgbClr val="FFFFFF"/>
                </a:solidFill>
              </a:rPr>
              <a:t>NB :</a:t>
            </a:r>
          </a:p>
          <a:p>
            <a:r>
              <a:rPr lang="en-US" dirty="0" err="1" smtClean="0">
                <a:solidFill>
                  <a:srgbClr val="FFFFFF"/>
                </a:solidFill>
              </a:rPr>
              <a:t>Penemuan</a:t>
            </a:r>
            <a:r>
              <a:rPr lang="en-US" dirty="0" smtClean="0">
                <a:solidFill>
                  <a:srgbClr val="FFFFFF"/>
                </a:solidFill>
              </a:rPr>
              <a:t> </a:t>
            </a:r>
            <a:r>
              <a:rPr lang="en-US" dirty="0" err="1" smtClean="0">
                <a:solidFill>
                  <a:srgbClr val="FFFFFF"/>
                </a:solidFill>
              </a:rPr>
              <a:t>petugas</a:t>
            </a:r>
            <a:r>
              <a:rPr lang="en-US" dirty="0" smtClean="0">
                <a:solidFill>
                  <a:srgbClr val="FFFFFF"/>
                </a:solidFill>
              </a:rPr>
              <a:t> KKP </a:t>
            </a:r>
            <a:r>
              <a:rPr lang="en-US" dirty="0" err="1" smtClean="0">
                <a:solidFill>
                  <a:srgbClr val="FFFFFF"/>
                </a:solidFill>
              </a:rPr>
              <a:t>sebanyak</a:t>
            </a:r>
            <a:r>
              <a:rPr lang="en-US" dirty="0" smtClean="0">
                <a:solidFill>
                  <a:srgbClr val="FFFFFF"/>
                </a:solidFill>
              </a:rPr>
              <a:t> 3 kali , </a:t>
            </a:r>
            <a:r>
              <a:rPr lang="en-US" dirty="0" err="1" smtClean="0">
                <a:solidFill>
                  <a:srgbClr val="FFFFFF"/>
                </a:solidFill>
              </a:rPr>
              <a:t>yaitu</a:t>
            </a:r>
            <a:r>
              <a:rPr lang="en-US" dirty="0" smtClean="0">
                <a:solidFill>
                  <a:srgbClr val="FFFFFF"/>
                </a:solidFill>
              </a:rPr>
              <a:t> </a:t>
            </a:r>
            <a:r>
              <a:rPr lang="en-US" dirty="0" err="1" smtClean="0">
                <a:solidFill>
                  <a:srgbClr val="FFFFFF"/>
                </a:solidFill>
              </a:rPr>
              <a:t>tahun</a:t>
            </a:r>
            <a:r>
              <a:rPr lang="en-US" dirty="0" smtClean="0">
                <a:solidFill>
                  <a:srgbClr val="FFFFFF"/>
                </a:solidFill>
              </a:rPr>
              <a:t> 2016 (1 </a:t>
            </a:r>
            <a:r>
              <a:rPr lang="en-US" dirty="0" err="1" smtClean="0">
                <a:solidFill>
                  <a:srgbClr val="FFFFFF"/>
                </a:solidFill>
              </a:rPr>
              <a:t>kasus</a:t>
            </a:r>
            <a:r>
              <a:rPr lang="en-US" dirty="0" smtClean="0">
                <a:solidFill>
                  <a:srgbClr val="FFFFFF"/>
                </a:solidFill>
              </a:rPr>
              <a:t>), </a:t>
            </a:r>
            <a:r>
              <a:rPr lang="en-US" dirty="0" err="1" smtClean="0">
                <a:solidFill>
                  <a:srgbClr val="FFFFFF"/>
                </a:solidFill>
              </a:rPr>
              <a:t>tahun</a:t>
            </a:r>
            <a:r>
              <a:rPr lang="en-US" dirty="0" smtClean="0">
                <a:solidFill>
                  <a:srgbClr val="FFFFFF"/>
                </a:solidFill>
              </a:rPr>
              <a:t> 2017 ( 2 </a:t>
            </a:r>
            <a:r>
              <a:rPr lang="en-US" dirty="0" err="1" smtClean="0">
                <a:solidFill>
                  <a:srgbClr val="FFFFFF"/>
                </a:solidFill>
              </a:rPr>
              <a:t>kasus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49513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www.sharesinv.com/wp-content/uploads/articles/mers-cov-600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3" y="23530"/>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9"/>
          <p:cNvSpPr>
            <a:spLocks noChangeArrowheads="1"/>
          </p:cNvSpPr>
          <p:nvPr/>
        </p:nvSpPr>
        <p:spPr bwMode="auto">
          <a:xfrm>
            <a:off x="203201" y="6206"/>
            <a:ext cx="18473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300"/>
          </a:p>
        </p:txBody>
      </p:sp>
      <p:grpSp>
        <p:nvGrpSpPr>
          <p:cNvPr id="3" name="Group 1"/>
          <p:cNvGrpSpPr>
            <a:grpSpLocks noChangeAspect="1"/>
          </p:cNvGrpSpPr>
          <p:nvPr/>
        </p:nvGrpSpPr>
        <p:grpSpPr bwMode="auto">
          <a:xfrm>
            <a:off x="322" y="809206"/>
            <a:ext cx="12205727" cy="5749754"/>
            <a:chOff x="764" y="927"/>
            <a:chExt cx="17026" cy="8940"/>
          </a:xfrm>
        </p:grpSpPr>
        <p:sp>
          <p:nvSpPr>
            <p:cNvPr id="4" name="AutoShape 28"/>
            <p:cNvSpPr>
              <a:spLocks noChangeAspect="1" noChangeArrowheads="1" noTextEdit="1"/>
            </p:cNvSpPr>
            <p:nvPr/>
          </p:nvSpPr>
          <p:spPr bwMode="auto">
            <a:xfrm>
              <a:off x="1347" y="927"/>
              <a:ext cx="16443" cy="86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5" name="AutoShape 27"/>
            <p:cNvSpPr>
              <a:spLocks noChangeArrowheads="1"/>
            </p:cNvSpPr>
            <p:nvPr/>
          </p:nvSpPr>
          <p:spPr bwMode="auto">
            <a:xfrm>
              <a:off x="764" y="5252"/>
              <a:ext cx="1858" cy="99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ATC</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26"/>
            <p:cNvSpPr>
              <a:spLocks noChangeArrowheads="1"/>
            </p:cNvSpPr>
            <p:nvPr/>
          </p:nvSpPr>
          <p:spPr bwMode="auto">
            <a:xfrm>
              <a:off x="2941" y="4755"/>
              <a:ext cx="1406" cy="1755"/>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Pesawat</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dari</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d-ID"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Jazirah Arab</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25"/>
            <p:cNvSpPr>
              <a:spLocks noChangeArrowheads="1"/>
            </p:cNvSpPr>
            <p:nvPr/>
          </p:nvSpPr>
          <p:spPr bwMode="auto">
            <a:xfrm>
              <a:off x="6574" y="4591"/>
              <a:ext cx="3033" cy="2115"/>
            </a:xfrm>
            <a:prstGeom prst="flowChartDecis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Thermal Scanner</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24"/>
            <p:cNvSpPr>
              <a:spLocks noChangeArrowheads="1"/>
            </p:cNvSpPr>
            <p:nvPr/>
          </p:nvSpPr>
          <p:spPr bwMode="auto">
            <a:xfrm>
              <a:off x="3644" y="7470"/>
              <a:ext cx="4914" cy="2209"/>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Observasi</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oleh</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petugas</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karantina</a:t>
              </a:r>
              <a:r>
                <a:rPr kumimoji="0" lang="id-ID"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(Gejala: Influenza, sakit dada, nafas pendek, lemah, pneumonia, gagal ginjal, diare (tdk ditemukan disemua kasus)</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23"/>
            <p:cNvSpPr>
              <a:spLocks noChangeShapeType="1"/>
            </p:cNvSpPr>
            <p:nvPr/>
          </p:nvSpPr>
          <p:spPr bwMode="auto">
            <a:xfrm flipV="1">
              <a:off x="5878" y="5760"/>
              <a:ext cx="317" cy="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10" name="AutoShape 22"/>
            <p:cNvSpPr>
              <a:spLocks noChangeArrowheads="1"/>
            </p:cNvSpPr>
            <p:nvPr/>
          </p:nvSpPr>
          <p:spPr bwMode="auto">
            <a:xfrm>
              <a:off x="9543" y="2834"/>
              <a:ext cx="3165" cy="1287"/>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Data jamaah umroh dari KBIH diserahkan KKP</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1"/>
            <p:cNvSpPr>
              <a:spLocks noChangeArrowheads="1"/>
            </p:cNvSpPr>
            <p:nvPr/>
          </p:nvSpPr>
          <p:spPr bwMode="auto">
            <a:xfrm>
              <a:off x="14792" y="1194"/>
              <a:ext cx="2998" cy="1389"/>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Melanjutkan</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perjalanan</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0"/>
            <p:cNvSpPr>
              <a:spLocks noChangeArrowheads="1"/>
            </p:cNvSpPr>
            <p:nvPr/>
          </p:nvSpPr>
          <p:spPr bwMode="auto">
            <a:xfrm>
              <a:off x="11819" y="1635"/>
              <a:ext cx="2089" cy="54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Imigrasi</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19"/>
            <p:cNvSpPr>
              <a:spLocks noChangeShapeType="1"/>
            </p:cNvSpPr>
            <p:nvPr/>
          </p:nvSpPr>
          <p:spPr bwMode="auto">
            <a:xfrm rot="16200000">
              <a:off x="10909" y="2002"/>
              <a:ext cx="963" cy="770"/>
            </a:xfrm>
            <a:prstGeom prst="bentConnector2">
              <a:avLst/>
            </a:prstGeom>
            <a:noFill/>
            <a:ln w="25400">
              <a:solidFill>
                <a:srgbClr val="F0FF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15" name="AutoShape 17"/>
            <p:cNvSpPr>
              <a:spLocks noChangeArrowheads="1"/>
            </p:cNvSpPr>
            <p:nvPr/>
          </p:nvSpPr>
          <p:spPr bwMode="auto">
            <a:xfrm>
              <a:off x="14511" y="4575"/>
              <a:ext cx="3152" cy="156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Rujuk</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RSUD      dr.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Soetomo</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16"/>
            <p:cNvSpPr>
              <a:spLocks noChangeArrowheads="1"/>
            </p:cNvSpPr>
            <p:nvPr/>
          </p:nvSpPr>
          <p:spPr bwMode="auto">
            <a:xfrm>
              <a:off x="9512" y="7348"/>
              <a:ext cx="3225" cy="1007"/>
            </a:xfrm>
            <a:prstGeom prst="flowChartDecis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Suspek</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15"/>
            <p:cNvSpPr>
              <a:spLocks noChangeShapeType="1"/>
            </p:cNvSpPr>
            <p:nvPr/>
          </p:nvSpPr>
          <p:spPr bwMode="auto">
            <a:xfrm flipV="1">
              <a:off x="12708" y="6141"/>
              <a:ext cx="3689" cy="1710"/>
            </a:xfrm>
            <a:prstGeom prst="bentConnector2">
              <a:avLst/>
            </a:prstGeom>
            <a:noFill/>
            <a:ln w="25400">
              <a:solidFill>
                <a:schemeClr val="bg1"/>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18" name="Text Box 14"/>
            <p:cNvSpPr txBox="1">
              <a:spLocks noChangeArrowheads="1"/>
            </p:cNvSpPr>
            <p:nvPr/>
          </p:nvSpPr>
          <p:spPr bwMode="auto">
            <a:xfrm>
              <a:off x="12828" y="7450"/>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Ya</a:t>
              </a:r>
              <a:endParaRPr kumimoji="0" lang="en-US" sz="1300" b="0" i="0" u="none" strike="noStrike" cap="none" normalizeH="0" baseline="0" dirty="0" smtClean="0">
                <a:ln>
                  <a:noFill/>
                </a:ln>
                <a:solidFill>
                  <a:srgbClr val="FFFFFF"/>
                </a:solidFill>
                <a:effectLst/>
                <a:latin typeface="Arial" pitchFamily="34" charset="0"/>
                <a:cs typeface="Arial" pitchFamily="34" charset="0"/>
              </a:endParaRPr>
            </a:p>
          </p:txBody>
        </p:sp>
        <p:sp>
          <p:nvSpPr>
            <p:cNvPr id="19" name="Text Box 13"/>
            <p:cNvSpPr txBox="1">
              <a:spLocks noChangeArrowheads="1"/>
            </p:cNvSpPr>
            <p:nvPr/>
          </p:nvSpPr>
          <p:spPr bwMode="auto">
            <a:xfrm>
              <a:off x="6711" y="6712"/>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Suhu</a:t>
              </a: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 38</a:t>
              </a:r>
              <a:r>
                <a:rPr kumimoji="0" lang="en-US" sz="1300" b="0" i="0" u="none" strike="noStrike" cap="none" normalizeH="0" baseline="30000" dirty="0" smtClean="0">
                  <a:ln>
                    <a:noFill/>
                  </a:ln>
                  <a:solidFill>
                    <a:srgbClr val="FFFFFF"/>
                  </a:solidFill>
                  <a:effectLst/>
                  <a:latin typeface="Arial" pitchFamily="34" charset="0"/>
                  <a:ea typeface="Times New Roman" pitchFamily="18" charset="0"/>
                  <a:cs typeface="Arial" pitchFamily="34" charset="0"/>
                </a:rPr>
                <a:t>o</a:t>
              </a: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C</a:t>
              </a:r>
              <a:endParaRPr kumimoji="0" lang="en-US" sz="1300" b="0" i="0" u="none" strike="noStrike" cap="none" normalizeH="0" baseline="0" dirty="0" smtClean="0">
                <a:ln>
                  <a:noFill/>
                </a:ln>
                <a:solidFill>
                  <a:srgbClr val="FFFFFF"/>
                </a:solidFill>
                <a:effectLst/>
                <a:latin typeface="Arial" pitchFamily="34" charset="0"/>
                <a:cs typeface="Arial" pitchFamily="34" charset="0"/>
              </a:endParaRPr>
            </a:p>
          </p:txBody>
        </p:sp>
        <p:sp>
          <p:nvSpPr>
            <p:cNvPr id="21" name="AutoShape 11"/>
            <p:cNvSpPr>
              <a:spLocks noChangeShapeType="1"/>
            </p:cNvSpPr>
            <p:nvPr/>
          </p:nvSpPr>
          <p:spPr bwMode="auto">
            <a:xfrm rot="16200000">
              <a:off x="8199" y="3260"/>
              <a:ext cx="1222" cy="1467"/>
            </a:xfrm>
            <a:prstGeom prst="bentConnector2">
              <a:avLst/>
            </a:prstGeom>
            <a:noFill/>
            <a:ln w="25400">
              <a:solidFill>
                <a:srgbClr val="F0FF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22" name="Text Box 10"/>
            <p:cNvSpPr txBox="1">
              <a:spLocks noChangeArrowheads="1"/>
            </p:cNvSpPr>
            <p:nvPr/>
          </p:nvSpPr>
          <p:spPr bwMode="auto">
            <a:xfrm>
              <a:off x="6858" y="3633"/>
              <a:ext cx="154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Suhu</a:t>
              </a: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&lt; 38</a:t>
              </a:r>
              <a:r>
                <a:rPr kumimoji="0" lang="en-US" sz="1300" b="0" i="0" u="none" strike="noStrike" cap="none" normalizeH="0" baseline="30000" dirty="0" smtClean="0">
                  <a:ln>
                    <a:noFill/>
                  </a:ln>
                  <a:solidFill>
                    <a:srgbClr val="FFFFFF"/>
                  </a:solidFill>
                  <a:effectLst/>
                  <a:latin typeface="Arial" pitchFamily="34" charset="0"/>
                  <a:ea typeface="Times New Roman" pitchFamily="18" charset="0"/>
                  <a:cs typeface="Arial" pitchFamily="34" charset="0"/>
                </a:rPr>
                <a:t>o</a:t>
              </a:r>
              <a:r>
                <a:rPr kumimoji="0" lang="en-US" sz="13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C</a:t>
              </a:r>
              <a:endParaRPr kumimoji="0" lang="en-US" sz="1300" b="0" i="0" u="none" strike="noStrike" cap="none" normalizeH="0" baseline="0" dirty="0" smtClean="0">
                <a:ln>
                  <a:noFill/>
                </a:ln>
                <a:solidFill>
                  <a:srgbClr val="FFFFFF"/>
                </a:solidFill>
                <a:effectLst/>
                <a:latin typeface="Arial" pitchFamily="34" charset="0"/>
                <a:cs typeface="Arial" pitchFamily="34" charset="0"/>
              </a:endParaRPr>
            </a:p>
          </p:txBody>
        </p:sp>
        <p:sp>
          <p:nvSpPr>
            <p:cNvPr id="23" name="AutoShape 9"/>
            <p:cNvSpPr>
              <a:spLocks noChangeArrowheads="1"/>
            </p:cNvSpPr>
            <p:nvPr/>
          </p:nvSpPr>
          <p:spPr bwMode="auto">
            <a:xfrm>
              <a:off x="13106" y="9147"/>
              <a:ext cx="2591" cy="72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Disinfeksi</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pesawat</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8"/>
            <p:cNvSpPr txBox="1">
              <a:spLocks noChangeArrowheads="1"/>
            </p:cNvSpPr>
            <p:nvPr/>
          </p:nvSpPr>
          <p:spPr bwMode="auto">
            <a:xfrm>
              <a:off x="11011" y="5443"/>
              <a:ext cx="1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Tidak</a:t>
              </a:r>
              <a:endParaRPr kumimoji="0" lang="en-US" sz="1300" b="0" i="0" u="none" strike="noStrike" cap="none" normalizeH="0" baseline="0" dirty="0" smtClean="0">
                <a:ln>
                  <a:noFill/>
                </a:ln>
                <a:solidFill>
                  <a:srgbClr val="FFFFFF"/>
                </a:solidFill>
                <a:effectLst/>
                <a:latin typeface="Arial" pitchFamily="34" charset="0"/>
                <a:cs typeface="Arial" pitchFamily="34" charset="0"/>
              </a:endParaRPr>
            </a:p>
          </p:txBody>
        </p:sp>
        <p:sp>
          <p:nvSpPr>
            <p:cNvPr id="27" name="AutoShape 5"/>
            <p:cNvSpPr>
              <a:spLocks noChangeShapeType="1"/>
            </p:cNvSpPr>
            <p:nvPr/>
          </p:nvSpPr>
          <p:spPr bwMode="auto">
            <a:xfrm flipH="1" flipV="1">
              <a:off x="11041" y="4073"/>
              <a:ext cx="85" cy="3275"/>
            </a:xfrm>
            <a:prstGeom prst="straightConnector1">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28" name="Rectangle 4"/>
            <p:cNvSpPr>
              <a:spLocks noChangeArrowheads="1"/>
            </p:cNvSpPr>
            <p:nvPr/>
          </p:nvSpPr>
          <p:spPr bwMode="auto">
            <a:xfrm>
              <a:off x="4665" y="4755"/>
              <a:ext cx="1530" cy="22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Pemba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Pengumpulan</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HAC</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AutoShape 3"/>
            <p:cNvSpPr>
              <a:spLocks noChangeShapeType="1"/>
            </p:cNvSpPr>
            <p:nvPr/>
          </p:nvSpPr>
          <p:spPr bwMode="auto">
            <a:xfrm flipV="1">
              <a:off x="4348" y="5745"/>
              <a:ext cx="317" cy="2"/>
            </a:xfrm>
            <a:prstGeom prst="straightConnector1">
              <a:avLst/>
            </a:prstGeom>
            <a:noFill/>
            <a:ln w="25400">
              <a:solidFill>
                <a:srgbClr val="F0FFD5"/>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sp>
          <p:nvSpPr>
            <p:cNvPr id="30" name="AutoShape 2"/>
            <p:cNvSpPr>
              <a:spLocks noChangeShapeType="1"/>
            </p:cNvSpPr>
            <p:nvPr/>
          </p:nvSpPr>
          <p:spPr bwMode="auto">
            <a:xfrm flipV="1">
              <a:off x="2607" y="5728"/>
              <a:ext cx="317" cy="2"/>
            </a:xfrm>
            <a:prstGeom prst="straightConnector1">
              <a:avLst/>
            </a:prstGeom>
            <a:noFill/>
            <a:ln w="25400">
              <a:solidFill>
                <a:srgbClr val="F0FFD5"/>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a:p>
          </p:txBody>
        </p:sp>
      </p:grpSp>
      <p:cxnSp>
        <p:nvCxnSpPr>
          <p:cNvPr id="33" name="Straight Arrow Connector 32"/>
          <p:cNvCxnSpPr/>
          <p:nvPr/>
        </p:nvCxnSpPr>
        <p:spPr>
          <a:xfrm>
            <a:off x="9748204" y="5262693"/>
            <a:ext cx="0" cy="833201"/>
          </a:xfrm>
          <a:prstGeom prst="straightConnector1">
            <a:avLst/>
          </a:prstGeom>
          <a:ln w="25400">
            <a:solidFill>
              <a:srgbClr val="F0FFD5"/>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587743" y="5262692"/>
            <a:ext cx="706492" cy="0"/>
          </a:xfrm>
          <a:prstGeom prst="straightConnector1">
            <a:avLst/>
          </a:prstGeom>
          <a:ln w="25400">
            <a:solidFill>
              <a:srgbClr val="F0FFD5"/>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242560" y="4522267"/>
            <a:ext cx="10037" cy="493779"/>
          </a:xfrm>
          <a:prstGeom prst="straightConnector1">
            <a:avLst/>
          </a:prstGeom>
          <a:ln w="25400">
            <a:solidFill>
              <a:srgbClr val="F0FFD5"/>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7" idx="1"/>
          </p:cNvCxnSpPr>
          <p:nvPr/>
        </p:nvCxnSpPr>
        <p:spPr>
          <a:xfrm flipV="1">
            <a:off x="3910405" y="3845837"/>
            <a:ext cx="255032" cy="1223"/>
          </a:xfrm>
          <a:prstGeom prst="straightConnector1">
            <a:avLst/>
          </a:prstGeom>
          <a:ln w="25400">
            <a:solidFill>
              <a:srgbClr val="F0FFD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 idx="1"/>
          </p:cNvCxnSpPr>
          <p:nvPr/>
        </p:nvCxnSpPr>
        <p:spPr>
          <a:xfrm flipV="1">
            <a:off x="9497647" y="1427595"/>
            <a:ext cx="559172" cy="10933"/>
          </a:xfrm>
          <a:prstGeom prst="straightConnector1">
            <a:avLst/>
          </a:prstGeom>
          <a:ln w="25400">
            <a:solidFill>
              <a:srgbClr val="F0FFD5"/>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73464" y="422864"/>
            <a:ext cx="4797788" cy="1477328"/>
          </a:xfrm>
          <a:prstGeom prst="rect">
            <a:avLst/>
          </a:prstGeom>
          <a:noFill/>
        </p:spPr>
        <p:txBody>
          <a:bodyPr wrap="none" lIns="91440" tIns="45720" rIns="91440" bIns="45720">
            <a:spAutoFit/>
          </a:bodyPr>
          <a:lstStyle/>
          <a:p>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ALGORITMA PENGAWASAN </a:t>
            </a:r>
          </a:p>
          <a:p>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JAMAAH UMROH </a:t>
            </a:r>
          </a:p>
          <a:p>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 KKP KELAS I </a:t>
            </a:r>
            <a:r>
              <a:rPr lang="en-US" sz="3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SURABAYA</a:t>
            </a:r>
            <a:endParaRPr lang="en-US" sz="3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2430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haresinv.com/wp-content/uploads/articles/mers-cov-600x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82657" y="304800"/>
            <a:ext cx="8597674" cy="1323439"/>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PENEMUAN KASUS SUSPEK MERS </a:t>
            </a:r>
            <a:r>
              <a:rPr lang="en-US" sz="40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CoV</a:t>
            </a: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JAMAAH UMROH</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5" name="Chart 4"/>
          <p:cNvGraphicFramePr>
            <a:graphicFrameLocks/>
          </p:cNvGraphicFramePr>
          <p:nvPr>
            <p:extLst>
              <p:ext uri="{D42A27DB-BD31-4B8C-83A1-F6EECF244321}">
                <p14:modId xmlns:p14="http://schemas.microsoft.com/office/powerpoint/2010/main" val="1854967718"/>
              </p:ext>
            </p:extLst>
          </p:nvPr>
        </p:nvGraphicFramePr>
        <p:xfrm>
          <a:off x="1320800" y="2057400"/>
          <a:ext cx="9550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20801" y="5715000"/>
            <a:ext cx="4906664" cy="369332"/>
          </a:xfrm>
          <a:prstGeom prst="rect">
            <a:avLst/>
          </a:prstGeom>
          <a:noFill/>
        </p:spPr>
        <p:txBody>
          <a:bodyPr wrap="none" rtlCol="0">
            <a:spAutoFit/>
          </a:bodyPr>
          <a:lstStyle/>
          <a:p>
            <a:r>
              <a:rPr lang="en-US" dirty="0" smtClean="0">
                <a:solidFill>
                  <a:srgbClr val="FFFFFF"/>
                </a:solidFill>
              </a:rPr>
              <a:t>NB : </a:t>
            </a:r>
            <a:r>
              <a:rPr lang="en-US" dirty="0" err="1" smtClean="0">
                <a:solidFill>
                  <a:srgbClr val="FFFFFF"/>
                </a:solidFill>
              </a:rPr>
              <a:t>Tidak</a:t>
            </a:r>
            <a:r>
              <a:rPr lang="en-US" dirty="0" smtClean="0">
                <a:solidFill>
                  <a:srgbClr val="FFFFFF"/>
                </a:solidFill>
              </a:rPr>
              <a:t> </a:t>
            </a:r>
            <a:r>
              <a:rPr lang="en-US" dirty="0" err="1" smtClean="0">
                <a:solidFill>
                  <a:srgbClr val="FFFFFF"/>
                </a:solidFill>
              </a:rPr>
              <a:t>ada</a:t>
            </a:r>
            <a:r>
              <a:rPr lang="en-US" dirty="0" smtClean="0">
                <a:solidFill>
                  <a:srgbClr val="FFFFFF"/>
                </a:solidFill>
              </a:rPr>
              <a:t> </a:t>
            </a:r>
            <a:r>
              <a:rPr lang="en-US" dirty="0" err="1" smtClean="0">
                <a:solidFill>
                  <a:srgbClr val="FFFFFF"/>
                </a:solidFill>
              </a:rPr>
              <a:t>penemuan</a:t>
            </a:r>
            <a:r>
              <a:rPr lang="en-US" dirty="0" smtClean="0">
                <a:solidFill>
                  <a:srgbClr val="FFFFFF"/>
                </a:solidFill>
              </a:rPr>
              <a:t> </a:t>
            </a:r>
            <a:r>
              <a:rPr lang="en-US" dirty="0" err="1" smtClean="0">
                <a:solidFill>
                  <a:srgbClr val="FFFFFF"/>
                </a:solidFill>
              </a:rPr>
              <a:t>kasus</a:t>
            </a:r>
            <a:r>
              <a:rPr lang="en-US" dirty="0" smtClean="0">
                <a:solidFill>
                  <a:srgbClr val="FFFFFF"/>
                </a:solidFill>
              </a:rPr>
              <a:t> </a:t>
            </a:r>
            <a:r>
              <a:rPr lang="en-US" dirty="0" err="1" smtClean="0">
                <a:solidFill>
                  <a:srgbClr val="FFFFFF"/>
                </a:solidFill>
              </a:rPr>
              <a:t>oleh</a:t>
            </a:r>
            <a:r>
              <a:rPr lang="en-US" dirty="0" smtClean="0">
                <a:solidFill>
                  <a:srgbClr val="FFFFFF"/>
                </a:solidFill>
              </a:rPr>
              <a:t> </a:t>
            </a:r>
            <a:r>
              <a:rPr lang="en-US" dirty="0" err="1" smtClean="0">
                <a:solidFill>
                  <a:srgbClr val="FFFFFF"/>
                </a:solidFill>
              </a:rPr>
              <a:t>petugas</a:t>
            </a:r>
            <a:r>
              <a:rPr lang="en-US" dirty="0" smtClean="0">
                <a:solidFill>
                  <a:srgbClr val="FFFFFF"/>
                </a:solidFill>
              </a:rPr>
              <a:t> KKP. </a:t>
            </a:r>
            <a:endParaRPr lang="en-US" dirty="0">
              <a:solidFill>
                <a:srgbClr val="FFFFFF"/>
              </a:solidFill>
            </a:endParaRPr>
          </a:p>
        </p:txBody>
      </p:sp>
    </p:spTree>
    <p:extLst>
      <p:ext uri="{BB962C8B-B14F-4D97-AF65-F5344CB8AC3E}">
        <p14:creationId xmlns:p14="http://schemas.microsoft.com/office/powerpoint/2010/main" val="354417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16836" t="17287" r="33962" b="12272"/>
          <a:stretch/>
        </p:blipFill>
        <p:spPr bwMode="auto">
          <a:xfrm>
            <a:off x="609600" y="381000"/>
            <a:ext cx="109728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6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l="28246" t="13933" r="38561" b="16710"/>
          <a:stretch/>
        </p:blipFill>
        <p:spPr bwMode="auto">
          <a:xfrm>
            <a:off x="1117600" y="0"/>
            <a:ext cx="100584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07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3A7EDB62-3E60-F44C-AE34-9495623E004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71944" y="728545"/>
            <a:ext cx="3183396" cy="5305661"/>
          </a:xfrm>
        </p:spPr>
      </p:pic>
      <p:sp>
        <p:nvSpPr>
          <p:cNvPr id="7" name="Title 6">
            <a:extLst>
              <a:ext uri="{FF2B5EF4-FFF2-40B4-BE49-F238E27FC236}">
                <a16:creationId xmlns:a16="http://schemas.microsoft.com/office/drawing/2014/main" xmlns="" id="{532C5D74-7E71-4488-B3EF-73A86F046614}"/>
              </a:ext>
            </a:extLst>
          </p:cNvPr>
          <p:cNvSpPr>
            <a:spLocks noGrp="1"/>
          </p:cNvSpPr>
          <p:nvPr>
            <p:ph type="title"/>
          </p:nvPr>
        </p:nvSpPr>
        <p:spPr/>
        <p:txBody>
          <a:bodyPr/>
          <a:lstStyle/>
          <a:p>
            <a:r>
              <a:rPr lang="en-US" dirty="0"/>
              <a:t>Thank you</a:t>
            </a:r>
          </a:p>
        </p:txBody>
      </p:sp>
      <p:pic>
        <p:nvPicPr>
          <p:cNvPr id="3" name="Picture 2"/>
          <p:cNvPicPr>
            <a:picLocks noChangeAspect="1"/>
          </p:cNvPicPr>
          <p:nvPr/>
        </p:nvPicPr>
        <p:blipFill>
          <a:blip r:embed="rId4"/>
          <a:stretch>
            <a:fillRect/>
          </a:stretch>
        </p:blipFill>
        <p:spPr>
          <a:xfrm>
            <a:off x="6266067" y="1839998"/>
            <a:ext cx="1950889" cy="877900"/>
          </a:xfrm>
          <a:prstGeom prst="rect">
            <a:avLst/>
          </a:prstGeom>
        </p:spPr>
      </p:pic>
      <p:sp>
        <p:nvSpPr>
          <p:cNvPr id="4" name="Subtitle 3"/>
          <p:cNvSpPr>
            <a:spLocks noGrp="1"/>
          </p:cNvSpPr>
          <p:nvPr>
            <p:ph type="subTitle" idx="1"/>
          </p:nvPr>
        </p:nvSpPr>
        <p:spPr/>
        <p:txBody>
          <a:bodyPr/>
          <a:lstStyle/>
          <a:p>
            <a:r>
              <a:rPr lang="en-US" dirty="0" smtClean="0"/>
              <a:t>kkpsby@gmail.com</a:t>
            </a:r>
            <a:endParaRPr lang="en-US" dirty="0"/>
          </a:p>
        </p:txBody>
      </p:sp>
      <p:sp>
        <p:nvSpPr>
          <p:cNvPr id="6" name="Text Placeholder 5"/>
          <p:cNvSpPr>
            <a:spLocks noGrp="1"/>
          </p:cNvSpPr>
          <p:nvPr>
            <p:ph type="body" sz="quarter" idx="11"/>
          </p:nvPr>
        </p:nvSpPr>
        <p:spPr/>
        <p:txBody>
          <a:bodyPr/>
          <a:lstStyle/>
          <a:p>
            <a:r>
              <a:rPr lang="en-US" dirty="0"/>
              <a:t>https://www.kkp-surabaya.com</a:t>
            </a:r>
          </a:p>
        </p:txBody>
      </p:sp>
    </p:spTree>
    <p:extLst>
      <p:ext uri="{BB962C8B-B14F-4D97-AF65-F5344CB8AC3E}">
        <p14:creationId xmlns:p14="http://schemas.microsoft.com/office/powerpoint/2010/main" val="292880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t>Referensi </a:t>
            </a:r>
            <a:endParaRPr lang="id-ID" sz="4000" dirty="0"/>
          </a:p>
        </p:txBody>
      </p:sp>
      <p:sp>
        <p:nvSpPr>
          <p:cNvPr id="3" name="Slide Number Placeholder 2"/>
          <p:cNvSpPr>
            <a:spLocks noGrp="1"/>
          </p:cNvSpPr>
          <p:nvPr>
            <p:ph type="sldNum" sz="quarter" idx="12"/>
          </p:nvPr>
        </p:nvSpPr>
        <p:spPr/>
        <p:txBody>
          <a:bodyPr/>
          <a:lstStyle/>
          <a:p>
            <a:fld id="{9EC71654-96A5-4280-94F3-931C61A9F92C}" type="slidenum">
              <a:rPr lang="en-US" noProof="0" smtClean="0"/>
              <a:pPr/>
              <a:t>2</a:t>
            </a:fld>
            <a:endParaRPr lang="en-US" noProof="0" dirty="0"/>
          </a:p>
        </p:txBody>
      </p:sp>
      <p:sp>
        <p:nvSpPr>
          <p:cNvPr id="4" name="Text Placeholder 3"/>
          <p:cNvSpPr>
            <a:spLocks noGrp="1"/>
          </p:cNvSpPr>
          <p:nvPr>
            <p:ph type="body" sz="quarter" idx="13"/>
          </p:nvPr>
        </p:nvSpPr>
        <p:spPr>
          <a:xfrm>
            <a:off x="1447800" y="1166957"/>
            <a:ext cx="9296400" cy="5056421"/>
          </a:xfrm>
        </p:spPr>
        <p:txBody>
          <a:bodyPr>
            <a:normAutofit fontScale="40000" lnSpcReduction="20000"/>
          </a:bodyPr>
          <a:lstStyle/>
          <a:p>
            <a:pPr marL="363538" indent="-363538" algn="just">
              <a:buFont typeface="+mj-lt"/>
              <a:buAutoNum type="arabicPeriod"/>
            </a:pPr>
            <a:r>
              <a:rPr lang="en-US" dirty="0" err="1">
                <a:latin typeface="Arial" panose="020B0604020202020204" pitchFamily="34" charset="0"/>
                <a:cs typeface="Arial" panose="020B0604020202020204" pitchFamily="34" charset="0"/>
              </a:rPr>
              <a:t>Undang-undang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Nomor</a:t>
            </a:r>
            <a:r>
              <a:rPr lang="en-US" dirty="0">
                <a:latin typeface="Arial" panose="020B0604020202020204" pitchFamily="34" charset="0"/>
                <a:cs typeface="Arial" panose="020B0604020202020204" pitchFamily="34" charset="0"/>
              </a:rPr>
              <a:t> 6 </a:t>
            </a:r>
            <a:r>
              <a:rPr lang="en-US" dirty="0" err="1">
                <a:latin typeface="Arial" panose="020B0604020202020204" pitchFamily="34" charset="0"/>
                <a:cs typeface="Arial" panose="020B0604020202020204" pitchFamily="34" charset="0"/>
              </a:rPr>
              <a:t>Tahun</a:t>
            </a:r>
            <a:r>
              <a:rPr lang="en-US" dirty="0">
                <a:latin typeface="Arial" panose="020B0604020202020204" pitchFamily="34" charset="0"/>
                <a:cs typeface="Arial" panose="020B0604020202020204" pitchFamily="34" charset="0"/>
              </a:rPr>
              <a:t> 2018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Kekarantinaan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Kesehatan</a:t>
            </a:r>
            <a:endParaRPr lang="en-US" dirty="0">
              <a:latin typeface="Arial" panose="020B0604020202020204" pitchFamily="34" charset="0"/>
              <a:cs typeface="Arial" panose="020B0604020202020204" pitchFamily="34" charset="0"/>
            </a:endParaRPr>
          </a:p>
          <a:p>
            <a:pPr marL="363538" indent="-363538" algn="just">
              <a:buFont typeface="+mj-lt"/>
              <a:buAutoNum type="arabicPeriod"/>
            </a:pPr>
            <a:r>
              <a:rPr lang="en-US" dirty="0" err="1">
                <a:latin typeface="Arial" panose="020B0604020202020204" pitchFamily="34" charset="0"/>
                <a:cs typeface="Arial" panose="020B0604020202020204" pitchFamily="34" charset="0"/>
              </a:rPr>
              <a:t>Undang-undang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Nomor</a:t>
            </a:r>
            <a:r>
              <a:rPr lang="en-US"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8</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Tahun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201</a:t>
            </a:r>
            <a:r>
              <a:rPr lang="id-ID" dirty="0" smtClean="0">
                <a:latin typeface="Arial" panose="020B0604020202020204" pitchFamily="34" charset="0"/>
                <a:cs typeface="Arial" panose="020B0604020202020204" pitchFamily="34" charset="0"/>
              </a:rPr>
              <a:t>9</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Penyelenggaran Ibadah Haji dan Umrah</a:t>
            </a:r>
            <a:endParaRPr lang="en-US" dirty="0">
              <a:latin typeface="Arial" panose="020B0604020202020204" pitchFamily="34" charset="0"/>
              <a:cs typeface="Arial" panose="020B0604020202020204" pitchFamily="34" charset="0"/>
            </a:endParaRPr>
          </a:p>
          <a:p>
            <a:pPr marL="363538" indent="-363538" algn="just">
              <a:buFont typeface="+mj-lt"/>
              <a:buAutoNum type="arabicPeriod"/>
            </a:pPr>
            <a:r>
              <a:rPr lang="en-US" dirty="0" err="1" smtClean="0">
                <a:latin typeface="Arial" panose="020B0604020202020204" pitchFamily="34" charset="0"/>
                <a:cs typeface="Arial" panose="020B0604020202020204" pitchFamily="34" charset="0"/>
              </a:rPr>
              <a:t>Peraturan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Kesehatan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Republik</a:t>
            </a:r>
            <a:r>
              <a:rPr lang="en-US" dirty="0">
                <a:latin typeface="Arial" panose="020B0604020202020204" pitchFamily="34" charset="0"/>
                <a:cs typeface="Arial" panose="020B0604020202020204" pitchFamily="34" charset="0"/>
              </a:rPr>
              <a:t> Indonesia </a:t>
            </a:r>
            <a:r>
              <a:rPr lang="en-US" dirty="0" err="1">
                <a:latin typeface="Arial" panose="020B0604020202020204" pitchFamily="34" charset="0"/>
                <a:cs typeface="Arial" panose="020B0604020202020204" pitchFamily="34" charset="0"/>
              </a:rPr>
              <a:t>Nomor</a:t>
            </a:r>
            <a:r>
              <a:rPr lang="en-US" dirty="0">
                <a:latin typeface="Arial" panose="020B0604020202020204" pitchFamily="34" charset="0"/>
                <a:cs typeface="Arial" panose="020B0604020202020204" pitchFamily="34" charset="0"/>
              </a:rPr>
              <a:t> 12 </a:t>
            </a:r>
            <a:r>
              <a:rPr lang="en-US" dirty="0" err="1">
                <a:latin typeface="Arial" panose="020B0604020202020204" pitchFamily="34" charset="0"/>
                <a:cs typeface="Arial" panose="020B0604020202020204" pitchFamily="34" charset="0"/>
              </a:rPr>
              <a:t>Tahun</a:t>
            </a:r>
            <a:r>
              <a:rPr lang="en-US" dirty="0">
                <a:latin typeface="Arial" panose="020B0604020202020204" pitchFamily="34" charset="0"/>
                <a:cs typeface="Arial" panose="020B0604020202020204" pitchFamily="34" charset="0"/>
              </a:rPr>
              <a:t> 2017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Penyelenggaraan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Imunisasi</a:t>
            </a:r>
            <a:endParaRPr lang="en-US" dirty="0">
              <a:latin typeface="Arial" panose="020B0604020202020204" pitchFamily="34" charset="0"/>
              <a:cs typeface="Arial" panose="020B0604020202020204" pitchFamily="34" charset="0"/>
            </a:endParaRPr>
          </a:p>
          <a:p>
            <a:pPr marL="363538" indent="-363538" algn="just">
              <a:buFont typeface="+mj-lt"/>
              <a:buAutoNum type="arabicPeriod"/>
            </a:pPr>
            <a:r>
              <a:rPr lang="en-US" dirty="0" err="1" smtClean="0">
                <a:latin typeface="Arial" panose="020B0604020202020204" pitchFamily="34" charset="0"/>
                <a:cs typeface="Arial" panose="020B0604020202020204" pitchFamily="34" charset="0"/>
              </a:rPr>
              <a:t>Permenkes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RI No.2348/</a:t>
            </a:r>
            <a:r>
              <a:rPr lang="en-US" dirty="0" err="1">
                <a:latin typeface="Arial" panose="020B0604020202020204" pitchFamily="34" charset="0"/>
                <a:cs typeface="Arial" panose="020B0604020202020204" pitchFamily="34" charset="0"/>
              </a:rPr>
              <a:t>MenKes</a:t>
            </a:r>
            <a:r>
              <a:rPr lang="en-US" dirty="0">
                <a:latin typeface="Arial" panose="020B0604020202020204" pitchFamily="34" charset="0"/>
                <a:cs typeface="Arial" panose="020B0604020202020204" pitchFamily="34" charset="0"/>
              </a:rPr>
              <a:t>/Per/XI/2011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Perubahan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Permenkes</a:t>
            </a:r>
            <a:r>
              <a:rPr lang="en-US" dirty="0">
                <a:latin typeface="Arial" panose="020B0604020202020204" pitchFamily="34" charset="0"/>
                <a:cs typeface="Arial" panose="020B0604020202020204" pitchFamily="34" charset="0"/>
              </a:rPr>
              <a:t> RI No.356//</a:t>
            </a:r>
            <a:r>
              <a:rPr lang="en-US" dirty="0" err="1">
                <a:latin typeface="Arial" panose="020B0604020202020204" pitchFamily="34" charset="0"/>
                <a:cs typeface="Arial" panose="020B0604020202020204" pitchFamily="34" charset="0"/>
              </a:rPr>
              <a:t>MenKes</a:t>
            </a:r>
            <a:r>
              <a:rPr lang="en-US" dirty="0">
                <a:latin typeface="Arial" panose="020B0604020202020204" pitchFamily="34" charset="0"/>
                <a:cs typeface="Arial" panose="020B0604020202020204" pitchFamily="34" charset="0"/>
              </a:rPr>
              <a:t>/Per/IV/2008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Organisasi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a:t>
            </a:r>
            <a:r>
              <a:rPr lang="en-US" dirty="0">
                <a:latin typeface="Arial" panose="020B0604020202020204" pitchFamily="34" charset="0"/>
                <a:cs typeface="Arial" panose="020B0604020202020204" pitchFamily="34" charset="0"/>
              </a:rPr>
              <a:t> Tata </a:t>
            </a:r>
            <a:r>
              <a:rPr lang="en-US" dirty="0" err="1">
                <a:latin typeface="Arial" panose="020B0604020202020204" pitchFamily="34" charset="0"/>
                <a:cs typeface="Arial" panose="020B0604020202020204" pitchFamily="34" charset="0"/>
              </a:rPr>
              <a:t>Kerja</a:t>
            </a:r>
            <a:r>
              <a:rPr lang="en-US" dirty="0">
                <a:latin typeface="Arial" panose="020B0604020202020204" pitchFamily="34" charset="0"/>
                <a:cs typeface="Arial" panose="020B0604020202020204" pitchFamily="34" charset="0"/>
              </a:rPr>
              <a:t> KKP</a:t>
            </a:r>
          </a:p>
          <a:p>
            <a:pPr marL="363538" indent="-363538" algn="just">
              <a:buFont typeface="+mj-lt"/>
              <a:buAutoNum type="arabicPeriod"/>
            </a:pPr>
            <a:r>
              <a:rPr lang="en-US" dirty="0" err="1" smtClean="0">
                <a:latin typeface="Arial" panose="020B0604020202020204" pitchFamily="34" charset="0"/>
                <a:cs typeface="Arial" panose="020B0604020202020204" pitchFamily="34" charset="0"/>
              </a:rPr>
              <a:t>Peraturan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Kesehatan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Republik</a:t>
            </a:r>
            <a:r>
              <a:rPr lang="en-US" dirty="0">
                <a:latin typeface="Arial" panose="020B0604020202020204" pitchFamily="34" charset="0"/>
                <a:cs typeface="Arial" panose="020B0604020202020204" pitchFamily="34" charset="0"/>
              </a:rPr>
              <a:t> Indonesia </a:t>
            </a:r>
            <a:r>
              <a:rPr lang="en-US" dirty="0" err="1">
                <a:latin typeface="Arial" panose="020B0604020202020204" pitchFamily="34" charset="0"/>
                <a:cs typeface="Arial" panose="020B0604020202020204" pitchFamily="34" charset="0"/>
              </a:rPr>
              <a:t>Nomor</a:t>
            </a:r>
            <a:r>
              <a:rPr lang="en-US" dirty="0">
                <a:latin typeface="Arial" panose="020B0604020202020204" pitchFamily="34" charset="0"/>
                <a:cs typeface="Arial" panose="020B0604020202020204" pitchFamily="34" charset="0"/>
              </a:rPr>
              <a:t> 23 </a:t>
            </a:r>
            <a:r>
              <a:rPr lang="en-US" dirty="0" err="1">
                <a:latin typeface="Arial" panose="020B0604020202020204" pitchFamily="34" charset="0"/>
                <a:cs typeface="Arial" panose="020B0604020202020204" pitchFamily="34" charset="0"/>
              </a:rPr>
              <a:t>Tahun</a:t>
            </a:r>
            <a:r>
              <a:rPr lang="en-US" dirty="0">
                <a:latin typeface="Arial" panose="020B0604020202020204" pitchFamily="34" charset="0"/>
                <a:cs typeface="Arial" panose="020B0604020202020204" pitchFamily="34" charset="0"/>
              </a:rPr>
              <a:t> 2018 </a:t>
            </a:r>
            <a:r>
              <a:rPr lang="en-US" dirty="0" err="1">
                <a:latin typeface="Arial" panose="020B0604020202020204" pitchFamily="34" charset="0"/>
                <a:cs typeface="Arial" panose="020B0604020202020204" pitchFamily="34" charset="0"/>
              </a:rPr>
              <a:t>Tentang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Pelayanan</a:t>
            </a:r>
            <a:r>
              <a:rPr lang="en-US" dirty="0">
                <a:latin typeface="Arial" panose="020B0604020202020204" pitchFamily="34" charset="0"/>
                <a:cs typeface="Arial" panose="020B0604020202020204" pitchFamily="34" charset="0"/>
              </a:rPr>
              <a:t> Dan </a:t>
            </a:r>
            <a:r>
              <a:rPr lang="en-US" dirty="0" err="1">
                <a:latin typeface="Arial" panose="020B0604020202020204" pitchFamily="34" charset="0"/>
                <a:cs typeface="Arial" panose="020B0604020202020204" pitchFamily="34" charset="0"/>
              </a:rPr>
              <a:t>Penerbitan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Sertifikat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Vaksinasi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Internasional</a:t>
            </a:r>
            <a:r>
              <a:rPr lang="en-US" dirty="0">
                <a:latin typeface="Arial" panose="020B0604020202020204" pitchFamily="34" charset="0"/>
                <a:cs typeface="Arial" panose="020B0604020202020204" pitchFamily="34" charset="0"/>
              </a:rPr>
              <a:t> </a:t>
            </a:r>
          </a:p>
          <a:p>
            <a:pPr marL="363538" indent="-363538" algn="just">
              <a:buFont typeface="+mj-lt"/>
              <a:buAutoNum type="arabicPeriod"/>
            </a:pPr>
            <a:r>
              <a:rPr lang="en-US" dirty="0" smtClean="0">
                <a:latin typeface="Arial" panose="020B0604020202020204" pitchFamily="34" charset="0"/>
                <a:cs typeface="Arial" panose="020B0604020202020204" pitchFamily="34" charset="0"/>
              </a:rPr>
              <a:t>IHR </a:t>
            </a:r>
            <a:r>
              <a:rPr lang="en-US" dirty="0">
                <a:latin typeface="Arial" panose="020B0604020202020204" pitchFamily="34" charset="0"/>
                <a:cs typeface="Arial" panose="020B0604020202020204" pitchFamily="34" charset="0"/>
              </a:rPr>
              <a:t>2005</a:t>
            </a:r>
          </a:p>
          <a:p>
            <a:pPr algn="just"/>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20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p:cNvSpPr>
            <a:spLocks noGrp="1"/>
          </p:cNvSpPr>
          <p:nvPr>
            <p:ph type="ctrTitle"/>
          </p:nvPr>
        </p:nvSpPr>
        <p:spPr>
          <a:xfrm>
            <a:off x="1119115" y="1459605"/>
            <a:ext cx="7861110" cy="2630487"/>
          </a:xfrm>
        </p:spPr>
        <p:txBody>
          <a:bodyPr/>
          <a:lstStyle/>
          <a:p>
            <a:pPr eaLnBrk="1" hangingPunct="1"/>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Spread of communicable disease is one of the challenges of religious mass gatherings.</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
            </a:r>
            <a:br>
              <a:rPr lang="en-US" sz="2400" cap="none" dirty="0" smtClean="0">
                <a:latin typeface="Arial" panose="020B0604020202020204" pitchFamily="34" charset="0"/>
                <a:cs typeface="Arial" panose="020B0604020202020204" pitchFamily="34" charset="0"/>
              </a:rPr>
            </a:br>
            <a:r>
              <a:rPr lang="en-US" sz="2400" cap="none" dirty="0" smtClean="0">
                <a:latin typeface="Arial" panose="020B0604020202020204" pitchFamily="34" charset="0"/>
                <a:cs typeface="Arial" panose="020B0604020202020204" pitchFamily="34" charset="0"/>
              </a:rPr>
              <a:t>Prevention and control programs along with other preventive measures such as </a:t>
            </a:r>
            <a:r>
              <a:rPr lang="en-US" sz="2400" cap="none" dirty="0" smtClean="0">
                <a:solidFill>
                  <a:srgbClr val="FFFF00"/>
                </a:solidFill>
                <a:latin typeface="Arial" panose="020B0604020202020204" pitchFamily="34" charset="0"/>
                <a:cs typeface="Arial" panose="020B0604020202020204" pitchFamily="34" charset="0"/>
              </a:rPr>
              <a:t>screening vulnerable people, vaccination, personal hygiene, health education, and improving the living conditions of pilgrims</a:t>
            </a:r>
            <a:r>
              <a:rPr lang="en-US" sz="2400" cap="none" dirty="0" smtClean="0">
                <a:latin typeface="Arial" panose="020B0604020202020204" pitchFamily="34" charset="0"/>
                <a:cs typeface="Arial" panose="020B0604020202020204" pitchFamily="34" charset="0"/>
              </a:rPr>
              <a:t> may help to reduce transmission and prevent the spread of communicable diseases in pilgrims returning to their country.</a:t>
            </a:r>
            <a:br>
              <a:rPr lang="en-US" sz="2400" cap="none" dirty="0" smtClean="0">
                <a:latin typeface="Arial" panose="020B0604020202020204" pitchFamily="34" charset="0"/>
                <a:cs typeface="Arial" panose="020B0604020202020204" pitchFamily="34" charset="0"/>
              </a:rPr>
            </a:br>
            <a:endParaRPr lang="en-US" sz="2400" cap="none" dirty="0" smtClean="0">
              <a:latin typeface="Arial" panose="020B0604020202020204" pitchFamily="34" charset="0"/>
              <a:cs typeface="Arial" panose="020B0604020202020204" pitchFamily="34" charset="0"/>
            </a:endParaRPr>
          </a:p>
        </p:txBody>
      </p:sp>
      <p:sp>
        <p:nvSpPr>
          <p:cNvPr id="1048603" name="Rectangle 13"/>
          <p:cNvSpPr/>
          <p:nvPr/>
        </p:nvSpPr>
        <p:spPr>
          <a:xfrm>
            <a:off x="9907588" y="392113"/>
            <a:ext cx="2246312" cy="74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6673754" y="4259330"/>
            <a:ext cx="1746913" cy="978408"/>
          </a:xfrm>
          <a:prstGeom prst="down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4809130" y="5339587"/>
            <a:ext cx="5991367" cy="523220"/>
          </a:xfrm>
          <a:prstGeom prst="rect">
            <a:avLst/>
          </a:prstGeom>
          <a:noFill/>
        </p:spPr>
        <p:txBody>
          <a:bodyPr wrap="square" rtlCol="0">
            <a:spAutoFit/>
          </a:bodyPr>
          <a:lstStyle/>
          <a:p>
            <a:r>
              <a:rPr lang="id-ID" sz="2800" dirty="0" smtClean="0">
                <a:solidFill>
                  <a:schemeClr val="bg1"/>
                </a:solidFill>
                <a:latin typeface="Arial" panose="020B0604020202020204" pitchFamily="34" charset="0"/>
                <a:cs typeface="Arial" panose="020B0604020202020204" pitchFamily="34" charset="0"/>
              </a:rPr>
              <a:t>Port Health Office at Point of Entry</a:t>
            </a:r>
            <a:endParaRPr lang="id-ID" sz="2800" dirty="0">
              <a:solidFill>
                <a:schemeClr val="bg1"/>
              </a:solidFill>
              <a:latin typeface="Arial" panose="020B0604020202020204" pitchFamily="34" charset="0"/>
              <a:cs typeface="Arial" panose="020B0604020202020204" pitchFamily="34" charset="0"/>
            </a:endParaRPr>
          </a:p>
        </p:txBody>
      </p:sp>
      <p:pic>
        <p:nvPicPr>
          <p:cNvPr id="17"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4903" y="1993799"/>
            <a:ext cx="25111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830" y="3970548"/>
            <a:ext cx="25450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830" y="5532648"/>
            <a:ext cx="2545025" cy="119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44903" y="457449"/>
            <a:ext cx="25111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23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 y="-24"/>
            <a:ext cx="12192043" cy="6858024"/>
          </a:xfrm>
        </p:spPr>
        <p:txBody>
          <a:bodyPr>
            <a:noAutofit/>
          </a:bodyPr>
          <a:lstStyle/>
          <a:p>
            <a:pPr algn="ctr">
              <a:buNone/>
            </a:pPr>
            <a:endParaRPr lang="id-ID" sz="2000" b="1" dirty="0" smtClean="0">
              <a:solidFill>
                <a:schemeClr val="tx1"/>
              </a:solidFill>
              <a:latin typeface="Arial" pitchFamily="34" charset="0"/>
              <a:cs typeface="Arial" pitchFamily="34" charset="0"/>
            </a:endParaRPr>
          </a:p>
          <a:p>
            <a:pPr algn="ctr">
              <a:buNone/>
            </a:pPr>
            <a:r>
              <a:rPr lang="id-ID" b="1" dirty="0" smtClean="0">
                <a:solidFill>
                  <a:schemeClr val="tx1"/>
                </a:solidFill>
                <a:latin typeface="Arial" pitchFamily="34" charset="0"/>
                <a:cs typeface="Arial" pitchFamily="34" charset="0"/>
              </a:rPr>
              <a:t>KEDUDUKAN</a:t>
            </a:r>
            <a:r>
              <a:rPr lang="id-ID" b="1" dirty="0">
                <a:solidFill>
                  <a:schemeClr val="tx1"/>
                </a:solidFill>
                <a:latin typeface="Arial" pitchFamily="34" charset="0"/>
                <a:cs typeface="Arial" pitchFamily="34" charset="0"/>
              </a:rPr>
              <a:t>, TUGAS, FUNGSI DAN </a:t>
            </a:r>
            <a:r>
              <a:rPr lang="id-ID" b="1" dirty="0" smtClean="0">
                <a:solidFill>
                  <a:schemeClr val="tx1"/>
                </a:solidFill>
                <a:latin typeface="Arial" pitchFamily="34" charset="0"/>
                <a:cs typeface="Arial" pitchFamily="34" charset="0"/>
              </a:rPr>
              <a:t>KLASIFIKASI KKP</a:t>
            </a:r>
          </a:p>
          <a:p>
            <a:pPr algn="ctr">
              <a:buNone/>
            </a:pPr>
            <a:r>
              <a:rPr lang="id-ID" sz="2000" b="1" dirty="0" smtClean="0">
                <a:solidFill>
                  <a:schemeClr val="tx1"/>
                </a:solidFill>
                <a:latin typeface="Arial" pitchFamily="34" charset="0"/>
                <a:cs typeface="Arial" pitchFamily="34" charset="0"/>
              </a:rPr>
              <a:t>(Permenkes 2348/2011)</a:t>
            </a:r>
          </a:p>
          <a:p>
            <a:pPr>
              <a:buNone/>
            </a:pPr>
            <a:r>
              <a:rPr lang="id-ID" sz="2000" b="1" dirty="0" smtClean="0">
                <a:solidFill>
                  <a:schemeClr val="tx1"/>
                </a:solidFill>
                <a:latin typeface="Arial" pitchFamily="34" charset="0"/>
                <a:cs typeface="Arial" pitchFamily="34" charset="0"/>
              </a:rPr>
              <a:t>Pasal </a:t>
            </a:r>
            <a:r>
              <a:rPr lang="id-ID" sz="2000" b="1" dirty="0">
                <a:solidFill>
                  <a:schemeClr val="tx1"/>
                </a:solidFill>
                <a:latin typeface="Arial" pitchFamily="34" charset="0"/>
                <a:cs typeface="Arial" pitchFamily="34" charset="0"/>
              </a:rPr>
              <a:t>1</a:t>
            </a:r>
          </a:p>
          <a:p>
            <a:pPr marL="457200" indent="-457200" algn="just">
              <a:buAutoNum type="arabicParenBoth"/>
            </a:pPr>
            <a:r>
              <a:rPr lang="id-ID" sz="2000" b="1" dirty="0" smtClean="0">
                <a:solidFill>
                  <a:schemeClr val="tx1"/>
                </a:solidFill>
                <a:latin typeface="Arial" pitchFamily="34" charset="0"/>
                <a:cs typeface="Arial" pitchFamily="34" charset="0"/>
              </a:rPr>
              <a:t>Kantor </a:t>
            </a:r>
            <a:r>
              <a:rPr lang="id-ID" sz="2000" b="1" dirty="0">
                <a:solidFill>
                  <a:schemeClr val="tx1"/>
                </a:solidFill>
                <a:latin typeface="Arial" pitchFamily="34" charset="0"/>
                <a:cs typeface="Arial" pitchFamily="34" charset="0"/>
              </a:rPr>
              <a:t>Kesehatan Pelabuhan yang selanjutnya disebut KKP adalah unit pelaksana </a:t>
            </a:r>
            <a:r>
              <a:rPr lang="id-ID" sz="2000" b="1" dirty="0" smtClean="0">
                <a:solidFill>
                  <a:schemeClr val="tx1"/>
                </a:solidFill>
                <a:latin typeface="Arial" pitchFamily="34" charset="0"/>
                <a:cs typeface="Arial" pitchFamily="34" charset="0"/>
              </a:rPr>
              <a:t>teknis </a:t>
            </a:r>
            <a:r>
              <a:rPr lang="sv-SE" sz="2000" b="1" dirty="0" smtClean="0">
                <a:solidFill>
                  <a:schemeClr val="tx1"/>
                </a:solidFill>
                <a:latin typeface="Arial" pitchFamily="34" charset="0"/>
                <a:cs typeface="Arial" pitchFamily="34" charset="0"/>
              </a:rPr>
              <a:t>di </a:t>
            </a:r>
            <a:r>
              <a:rPr lang="sv-SE" sz="2000" b="1" dirty="0">
                <a:solidFill>
                  <a:schemeClr val="tx1"/>
                </a:solidFill>
                <a:latin typeface="Arial" pitchFamily="34" charset="0"/>
                <a:cs typeface="Arial" pitchFamily="34" charset="0"/>
              </a:rPr>
              <a:t>lingkungan </a:t>
            </a:r>
            <a:r>
              <a:rPr lang="id-ID" sz="2000" b="1" dirty="0" smtClean="0">
                <a:solidFill>
                  <a:schemeClr val="tx1"/>
                </a:solidFill>
                <a:latin typeface="Arial" pitchFamily="34" charset="0"/>
                <a:cs typeface="Arial" pitchFamily="34" charset="0"/>
              </a:rPr>
              <a:t>Kementerian</a:t>
            </a:r>
            <a:r>
              <a:rPr lang="sv-SE" sz="2000" b="1" dirty="0" smtClean="0">
                <a:solidFill>
                  <a:schemeClr val="tx1"/>
                </a:solidFill>
                <a:latin typeface="Arial" pitchFamily="34" charset="0"/>
                <a:cs typeface="Arial" pitchFamily="34" charset="0"/>
              </a:rPr>
              <a:t> </a:t>
            </a:r>
            <a:r>
              <a:rPr lang="sv-SE" sz="2000" b="1" dirty="0">
                <a:solidFill>
                  <a:schemeClr val="tx1"/>
                </a:solidFill>
                <a:latin typeface="Arial" pitchFamily="34" charset="0"/>
                <a:cs typeface="Arial" pitchFamily="34" charset="0"/>
              </a:rPr>
              <a:t>Kesehatan yang berada di bawah dan bertanggung </a:t>
            </a:r>
            <a:r>
              <a:rPr lang="sv-SE" sz="2000" b="1" dirty="0" smtClean="0">
                <a:solidFill>
                  <a:schemeClr val="tx1"/>
                </a:solidFill>
                <a:latin typeface="Arial" pitchFamily="34" charset="0"/>
                <a:cs typeface="Arial" pitchFamily="34" charset="0"/>
              </a:rPr>
              <a:t>jawab</a:t>
            </a:r>
            <a:r>
              <a:rPr lang="id-ID" sz="2000" b="1" dirty="0" smtClean="0">
                <a:solidFill>
                  <a:schemeClr val="tx1"/>
                </a:solidFill>
                <a:latin typeface="Arial" pitchFamily="34" charset="0"/>
                <a:cs typeface="Arial" pitchFamily="34" charset="0"/>
              </a:rPr>
              <a:t> kepada Direktorat </a:t>
            </a:r>
            <a:r>
              <a:rPr lang="id-ID" sz="2000" b="1" dirty="0">
                <a:solidFill>
                  <a:schemeClr val="tx1"/>
                </a:solidFill>
                <a:latin typeface="Arial" pitchFamily="34" charset="0"/>
                <a:cs typeface="Arial" pitchFamily="34" charset="0"/>
              </a:rPr>
              <a:t>Jenderal Pengendalian </a:t>
            </a:r>
            <a:r>
              <a:rPr lang="id-ID" sz="2000" b="1" dirty="0" smtClean="0">
                <a:solidFill>
                  <a:schemeClr val="tx1"/>
                </a:solidFill>
                <a:latin typeface="Arial" pitchFamily="34" charset="0"/>
                <a:cs typeface="Arial" pitchFamily="34" charset="0"/>
              </a:rPr>
              <a:t>dan Pencegahan Penyakit  (P2P).</a:t>
            </a:r>
          </a:p>
          <a:p>
            <a:pPr marL="457200" indent="-457200" algn="just">
              <a:buAutoNum type="arabicParenBoth"/>
            </a:pPr>
            <a:endParaRPr lang="id-ID" sz="2000" b="1" dirty="0">
              <a:solidFill>
                <a:schemeClr val="tx1"/>
              </a:solidFill>
              <a:latin typeface="Arial" pitchFamily="34" charset="0"/>
              <a:cs typeface="Arial" pitchFamily="34" charset="0"/>
            </a:endParaRPr>
          </a:p>
          <a:p>
            <a:pPr algn="just">
              <a:buNone/>
            </a:pPr>
            <a:r>
              <a:rPr lang="fi-FI" sz="2000" b="1" dirty="0">
                <a:solidFill>
                  <a:schemeClr val="tx1"/>
                </a:solidFill>
                <a:latin typeface="Arial" pitchFamily="34" charset="0"/>
                <a:cs typeface="Arial" pitchFamily="34" charset="0"/>
              </a:rPr>
              <a:t>(2) KKP dipimpin oleh seorang </a:t>
            </a:r>
            <a:r>
              <a:rPr lang="fi-FI" sz="2000" b="1" dirty="0" smtClean="0">
                <a:solidFill>
                  <a:schemeClr val="tx1"/>
                </a:solidFill>
                <a:latin typeface="Arial" pitchFamily="34" charset="0"/>
                <a:cs typeface="Arial" pitchFamily="34" charset="0"/>
              </a:rPr>
              <a:t>Kepala</a:t>
            </a:r>
            <a:r>
              <a:rPr lang="id-ID" sz="2000" b="1" dirty="0" smtClean="0">
                <a:solidFill>
                  <a:schemeClr val="tx1"/>
                </a:solidFill>
                <a:latin typeface="Arial" pitchFamily="34" charset="0"/>
                <a:cs typeface="Arial" pitchFamily="34" charset="0"/>
              </a:rPr>
              <a:t> dan dalam melaksanakan tugas secara administratif </a:t>
            </a:r>
            <a:r>
              <a:rPr lang="id-ID" sz="2000" b="1" dirty="0">
                <a:latin typeface="Arial" pitchFamily="34" charset="0"/>
                <a:cs typeface="Arial" pitchFamily="34" charset="0"/>
              </a:rPr>
              <a:t> </a:t>
            </a:r>
            <a:r>
              <a:rPr lang="id-ID" sz="2000" b="1" dirty="0" smtClean="0">
                <a:latin typeface="Arial" pitchFamily="34" charset="0"/>
                <a:cs typeface="Arial" pitchFamily="34" charset="0"/>
              </a:rPr>
              <a:t>dibina oleh Setditjen dan secara teknis fungsional dibina oleh Direktorat di lingkungan Ditjen P2P</a:t>
            </a:r>
            <a:endParaRPr lang="id-ID" sz="2000" b="1" dirty="0" smtClean="0">
              <a:solidFill>
                <a:schemeClr val="tx1"/>
              </a:solidFill>
              <a:latin typeface="Arial" pitchFamily="34" charset="0"/>
              <a:cs typeface="Arial" pitchFamily="34" charset="0"/>
            </a:endParaRPr>
          </a:p>
          <a:p>
            <a:pPr>
              <a:buNone/>
            </a:pPr>
            <a:endParaRPr lang="id-ID" sz="2000" b="1" dirty="0" smtClean="0">
              <a:solidFill>
                <a:schemeClr val="tx1"/>
              </a:solidFill>
              <a:latin typeface="Arial" pitchFamily="34" charset="0"/>
              <a:cs typeface="Arial" pitchFamily="34" charset="0"/>
            </a:endParaRPr>
          </a:p>
          <a:p>
            <a:pPr>
              <a:buNone/>
            </a:pPr>
            <a:r>
              <a:rPr lang="id-ID" sz="2000" b="1" dirty="0" smtClean="0">
                <a:solidFill>
                  <a:schemeClr val="tx1"/>
                </a:solidFill>
                <a:latin typeface="Arial" pitchFamily="34" charset="0"/>
                <a:cs typeface="Arial" pitchFamily="34" charset="0"/>
              </a:rPr>
              <a:t>Pasal </a:t>
            </a:r>
            <a:r>
              <a:rPr lang="id-ID" sz="2000" b="1" dirty="0">
                <a:solidFill>
                  <a:schemeClr val="tx1"/>
                </a:solidFill>
                <a:latin typeface="Arial" pitchFamily="34" charset="0"/>
                <a:cs typeface="Arial" pitchFamily="34" charset="0"/>
              </a:rPr>
              <a:t>2</a:t>
            </a:r>
          </a:p>
          <a:p>
            <a:pPr algn="just">
              <a:buNone/>
            </a:pPr>
            <a:r>
              <a:rPr lang="id-ID" sz="2000" b="1" dirty="0" smtClean="0">
                <a:solidFill>
                  <a:schemeClr val="tx1"/>
                </a:solidFill>
                <a:latin typeface="Arial" pitchFamily="34" charset="0"/>
                <a:cs typeface="Arial" pitchFamily="34" charset="0"/>
              </a:rPr>
              <a:t>	KKP </a:t>
            </a:r>
            <a:r>
              <a:rPr lang="id-ID" sz="2000" b="1" dirty="0">
                <a:solidFill>
                  <a:schemeClr val="tx1"/>
                </a:solidFill>
                <a:latin typeface="Arial" pitchFamily="34" charset="0"/>
                <a:cs typeface="Arial" pitchFamily="34" charset="0"/>
              </a:rPr>
              <a:t>mempunyai tugas melaksanakan </a:t>
            </a:r>
            <a:r>
              <a:rPr lang="id-ID" sz="2000" b="1" dirty="0">
                <a:solidFill>
                  <a:srgbClr val="FF0000"/>
                </a:solidFill>
                <a:latin typeface="Arial" pitchFamily="34" charset="0"/>
                <a:cs typeface="Arial" pitchFamily="34" charset="0"/>
              </a:rPr>
              <a:t>pencegahan masuk dan keluarnya </a:t>
            </a:r>
            <a:r>
              <a:rPr lang="id-ID" sz="2000" b="1" dirty="0" smtClean="0">
                <a:solidFill>
                  <a:srgbClr val="FF0000"/>
                </a:solidFill>
                <a:latin typeface="Arial" pitchFamily="34" charset="0"/>
                <a:cs typeface="Arial" pitchFamily="34" charset="0"/>
              </a:rPr>
              <a:t>penyakit</a:t>
            </a:r>
            <a:r>
              <a:rPr lang="id-ID" sz="2000" b="1" dirty="0" smtClean="0">
                <a:solidFill>
                  <a:schemeClr val="tx1"/>
                </a:solidFill>
                <a:latin typeface="Arial" pitchFamily="34" charset="0"/>
                <a:cs typeface="Arial" pitchFamily="34" charset="0"/>
              </a:rPr>
              <a:t>, penyakit potensial </a:t>
            </a:r>
            <a:r>
              <a:rPr lang="id-ID" sz="2000" b="1" dirty="0">
                <a:solidFill>
                  <a:schemeClr val="tx1"/>
                </a:solidFill>
                <a:latin typeface="Arial" pitchFamily="34" charset="0"/>
                <a:cs typeface="Arial" pitchFamily="34" charset="0"/>
              </a:rPr>
              <a:t>wabah, surveilans epidemiologi, kekarantinaan, pengendalian dampak </a:t>
            </a:r>
            <a:r>
              <a:rPr lang="id-ID" sz="2000" b="1" dirty="0" smtClean="0">
                <a:solidFill>
                  <a:schemeClr val="tx1"/>
                </a:solidFill>
                <a:latin typeface="Arial" pitchFamily="34" charset="0"/>
                <a:cs typeface="Arial" pitchFamily="34" charset="0"/>
              </a:rPr>
              <a:t>kesehatan lingkungan</a:t>
            </a:r>
            <a:r>
              <a:rPr lang="id-ID" sz="2000" b="1" dirty="0">
                <a:solidFill>
                  <a:schemeClr val="tx1"/>
                </a:solidFill>
                <a:latin typeface="Arial" pitchFamily="34" charset="0"/>
                <a:cs typeface="Arial" pitchFamily="34" charset="0"/>
              </a:rPr>
              <a:t>, pelayanan kesehatan, pengawasan OMKABA serta pengamanan </a:t>
            </a:r>
            <a:r>
              <a:rPr lang="id-ID" sz="2000" b="1" dirty="0" smtClean="0">
                <a:solidFill>
                  <a:schemeClr val="tx1"/>
                </a:solidFill>
                <a:latin typeface="Arial" pitchFamily="34" charset="0"/>
                <a:cs typeface="Arial" pitchFamily="34" charset="0"/>
              </a:rPr>
              <a:t>terhadap penyakit </a:t>
            </a:r>
            <a:r>
              <a:rPr lang="id-ID" sz="2000" b="1" dirty="0">
                <a:solidFill>
                  <a:schemeClr val="tx1"/>
                </a:solidFill>
                <a:latin typeface="Arial" pitchFamily="34" charset="0"/>
                <a:cs typeface="Arial" pitchFamily="34" charset="0"/>
              </a:rPr>
              <a:t>baru dan penyakit yang muncul kembali, bioterorisme, unsur biologi, kimia </a:t>
            </a:r>
            <a:r>
              <a:rPr lang="id-ID" sz="2000" b="1" dirty="0" smtClean="0">
                <a:solidFill>
                  <a:schemeClr val="tx1"/>
                </a:solidFill>
                <a:latin typeface="Arial" pitchFamily="34" charset="0"/>
                <a:cs typeface="Arial" pitchFamily="34" charset="0"/>
              </a:rPr>
              <a:t>dan pengamanan </a:t>
            </a:r>
            <a:r>
              <a:rPr lang="id-ID" sz="2000" b="1" dirty="0">
                <a:solidFill>
                  <a:schemeClr val="tx1"/>
                </a:solidFill>
                <a:latin typeface="Arial" pitchFamily="34" charset="0"/>
                <a:cs typeface="Arial" pitchFamily="34" charset="0"/>
              </a:rPr>
              <a:t>radiasi di wilayah kerja bandara, pelabuhan, dan lintas batas darat negara.</a:t>
            </a:r>
            <a:endParaRPr lang="id-ID" sz="2000" b="1" dirty="0">
              <a:latin typeface="Arial" pitchFamily="34" charset="0"/>
              <a:cs typeface="Arial"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5980113"/>
            <a:ext cx="19510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417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lgn="just">
              <a:lnSpc>
                <a:spcPct val="115000"/>
              </a:lnSpc>
              <a:spcBef>
                <a:spcPts val="0"/>
              </a:spcBef>
            </a:pPr>
            <a:r>
              <a:rPr lang="en-US" dirty="0">
                <a:latin typeface="Arial" panose="020B0604020202020204" pitchFamily="34" charset="0"/>
                <a:cs typeface="Arial" panose="020B0604020202020204" pitchFamily="34" charset="0"/>
              </a:rPr>
              <a:t>Maximum protection, minimum restriction </a:t>
            </a:r>
          </a:p>
          <a:p>
            <a:pPr marL="457200" indent="-457200" algn="just">
              <a:lnSpc>
                <a:spcPct val="115000"/>
              </a:lnSpc>
              <a:spcBef>
                <a:spcPts val="0"/>
              </a:spcBef>
              <a:defRPr/>
            </a:pPr>
            <a:r>
              <a:rPr lang="en-US" dirty="0" err="1">
                <a:latin typeface="Arial" panose="020B0604020202020204" pitchFamily="34" charset="0"/>
                <a:cs typeface="Arial" panose="020B0604020202020204" pitchFamily="34" charset="0"/>
              </a:rPr>
              <a:t>Tidak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boleh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membatasi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perjalanan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harus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berdasarkan</a:t>
            </a:r>
            <a:r>
              <a:rPr lang="en-US" dirty="0">
                <a:latin typeface="Arial" panose="020B0604020202020204" pitchFamily="34" charset="0"/>
                <a:cs typeface="Arial" panose="020B0604020202020204" pitchFamily="34" charset="0"/>
              </a:rPr>
              <a:t> data scientific</a:t>
            </a:r>
          </a:p>
          <a:p>
            <a:pPr marL="457200" indent="-457200" algn="just">
              <a:lnSpc>
                <a:spcPct val="115000"/>
              </a:lnSpc>
              <a:spcBef>
                <a:spcPts val="0"/>
              </a:spcBef>
            </a:pPr>
            <a:r>
              <a:rPr lang="en-US" dirty="0" err="1">
                <a:latin typeface="Arial" panose="020B0604020202020204" pitchFamily="34" charset="0"/>
                <a:cs typeface="Arial" panose="020B0604020202020204" pitchFamily="34" charset="0"/>
              </a:rPr>
              <a:t>Perbatasan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harus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risiko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penularan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penyakit</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menular</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EC71654-96A5-4280-94F3-931C61A9F92C}" type="slidenum">
              <a:rPr lang="en-US" noProof="0" smtClean="0"/>
              <a:pPr/>
              <a:t>5</a:t>
            </a:fld>
            <a:endParaRPr lang="en-US" noProof="0" dirty="0"/>
          </a:p>
        </p:txBody>
      </p:sp>
      <p:sp>
        <p:nvSpPr>
          <p:cNvPr id="4" name="Picture Placeholder 3"/>
          <p:cNvSpPr>
            <a:spLocks noGrp="1"/>
          </p:cNvSpPr>
          <p:nvPr>
            <p:ph type="pic" sz="quarter" idx="13"/>
          </p:nvPr>
        </p:nvSpPr>
        <p:spPr/>
      </p:sp>
      <p:sp>
        <p:nvSpPr>
          <p:cNvPr id="5" name="Title 4"/>
          <p:cNvSpPr>
            <a:spLocks noGrp="1"/>
          </p:cNvSpPr>
          <p:nvPr>
            <p:ph type="title"/>
          </p:nvPr>
        </p:nvSpPr>
        <p:spPr>
          <a:xfrm>
            <a:off x="515938" y="499595"/>
            <a:ext cx="5530020" cy="1325563"/>
          </a:xfrm>
        </p:spPr>
        <p:txBody>
          <a:bodyPr/>
          <a:lstStyle/>
          <a:p>
            <a:r>
              <a:rPr lang="en-US" dirty="0"/>
              <a:t>Principle of </a:t>
            </a:r>
            <a:r>
              <a:rPr lang="id-ID" dirty="0" smtClean="0"/>
              <a:t>preventive </a:t>
            </a:r>
            <a:r>
              <a:rPr lang="en-US" dirty="0" smtClean="0"/>
              <a:t>implementation</a:t>
            </a:r>
            <a:r>
              <a:rPr lang="id-ID" dirty="0" smtClean="0"/>
              <a:t> (ihr 2005)</a:t>
            </a:r>
            <a:endParaRPr lang="id-ID" dirty="0"/>
          </a:p>
        </p:txBody>
      </p:sp>
      <p:sp>
        <p:nvSpPr>
          <p:cNvPr id="6" name="Rectangle 5"/>
          <p:cNvSpPr/>
          <p:nvPr/>
        </p:nvSpPr>
        <p:spPr>
          <a:xfrm>
            <a:off x="515938" y="6176963"/>
            <a:ext cx="10566044" cy="46614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D:\HAJI 2019\foto debar 2019\IMG20190911031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8737" y="136478"/>
            <a:ext cx="4749419" cy="47357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8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65" y="133113"/>
            <a:ext cx="11052435" cy="904117"/>
          </a:xfrm>
        </p:spPr>
        <p:txBody>
          <a:bodyPr/>
          <a:lstStyle/>
          <a:p>
            <a:r>
              <a:rPr lang="en-US" dirty="0" smtClean="0">
                <a:solidFill>
                  <a:srgbClr val="FF0000"/>
                </a:solidFill>
              </a:rPr>
              <a:t>MENINGITIS</a:t>
            </a:r>
            <a:endParaRPr lang="en-US"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5980113"/>
            <a:ext cx="19510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350" y="341194"/>
            <a:ext cx="491331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1365" y="1097626"/>
            <a:ext cx="6816985" cy="1795699"/>
          </a:xfrm>
        </p:spPr>
        <p:txBody>
          <a:bodyPr>
            <a:normAutofit fontScale="77500" lnSpcReduction="20000"/>
          </a:bodyPr>
          <a:lstStyle/>
          <a:p>
            <a:pPr>
              <a:spcBef>
                <a:spcPts val="0"/>
              </a:spcBef>
            </a:pPr>
            <a:r>
              <a:rPr lang="en-US" dirty="0" smtClean="0"/>
              <a:t>Bacterial </a:t>
            </a:r>
            <a:r>
              <a:rPr lang="en-US" dirty="0"/>
              <a:t>meningitis is most commonly caused by </a:t>
            </a:r>
            <a:r>
              <a:rPr lang="en-US" i="1" dirty="0"/>
              <a:t>Neisseria </a:t>
            </a:r>
            <a:r>
              <a:rPr lang="en-US" i="1" dirty="0" err="1"/>
              <a:t>meningitidis</a:t>
            </a:r>
            <a:r>
              <a:rPr lang="en-US" dirty="0"/>
              <a:t> (also known as meningococcus), although the main pathogens alter with age. As such, </a:t>
            </a:r>
            <a:r>
              <a:rPr lang="en-US" i="1" dirty="0"/>
              <a:t>N. </a:t>
            </a:r>
            <a:r>
              <a:rPr lang="en-US" i="1" dirty="0" err="1"/>
              <a:t>meningitidis</a:t>
            </a:r>
            <a:r>
              <a:rPr lang="en-US" dirty="0"/>
              <a:t>, </a:t>
            </a:r>
            <a:r>
              <a:rPr lang="en-US" i="1" dirty="0"/>
              <a:t>Streptococcus pneumoniae</a:t>
            </a:r>
            <a:r>
              <a:rPr lang="en-US" dirty="0"/>
              <a:t> (also known as pneumococcus) and </a:t>
            </a:r>
            <a:r>
              <a:rPr lang="en-US" i="1" dirty="0" err="1"/>
              <a:t>Haemophilus</a:t>
            </a:r>
            <a:r>
              <a:rPr lang="en-US" i="1" dirty="0"/>
              <a:t> </a:t>
            </a:r>
            <a:r>
              <a:rPr lang="en-US" i="1" dirty="0" err="1"/>
              <a:t>influenzae</a:t>
            </a:r>
            <a:r>
              <a:rPr lang="en-US" dirty="0"/>
              <a:t> type b are the leading causes of meningitis in children older than three </a:t>
            </a:r>
            <a:r>
              <a:rPr lang="en-US" dirty="0" smtClean="0"/>
              <a:t>months</a:t>
            </a:r>
            <a:endParaRPr lang="en-US" dirty="0" smtClean="0"/>
          </a:p>
        </p:txBody>
      </p:sp>
      <p:sp>
        <p:nvSpPr>
          <p:cNvPr id="5" name="Rectangle 4"/>
          <p:cNvSpPr/>
          <p:nvPr/>
        </p:nvSpPr>
        <p:spPr>
          <a:xfrm>
            <a:off x="4326339" y="2953721"/>
            <a:ext cx="7705323" cy="2462213"/>
          </a:xfrm>
          <a:prstGeom prst="rect">
            <a:avLst/>
          </a:prstGeom>
        </p:spPr>
        <p:txBody>
          <a:bodyPr wrap="square">
            <a:spAutoFit/>
          </a:bodyPr>
          <a:lstStyle/>
          <a:p>
            <a:pPr marL="285750" indent="-285750">
              <a:buFont typeface="Arial" panose="020B0604020202020204" pitchFamily="34" charset="0"/>
              <a:buChar char="•"/>
            </a:pPr>
            <a:r>
              <a:rPr lang="en-US" sz="2200" dirty="0"/>
              <a:t>transmission of contaminated respiratory droplets or </a:t>
            </a:r>
            <a:r>
              <a:rPr lang="en-US" sz="2200" dirty="0" smtClean="0"/>
              <a:t>saliva</a:t>
            </a:r>
            <a:endParaRPr lang="id-ID" sz="2200" dirty="0"/>
          </a:p>
          <a:p>
            <a:pPr marL="285750" indent="-285750">
              <a:buFont typeface="Arial" panose="020B0604020202020204" pitchFamily="34" charset="0"/>
              <a:buChar char="•"/>
            </a:pPr>
            <a:r>
              <a:rPr lang="id-ID" sz="2200" dirty="0" smtClean="0"/>
              <a:t>Symptom : </a:t>
            </a:r>
            <a:r>
              <a:rPr lang="en-US" sz="2200" dirty="0" smtClean="0"/>
              <a:t>typically </a:t>
            </a:r>
            <a:r>
              <a:rPr lang="en-US" sz="2200" dirty="0"/>
              <a:t>occur within 3–7 days after </a:t>
            </a:r>
            <a:r>
              <a:rPr lang="en-US" sz="2200" dirty="0" smtClean="0"/>
              <a:t>transmission</a:t>
            </a:r>
            <a:r>
              <a:rPr lang="id-ID" sz="2200" dirty="0" smtClean="0"/>
              <a:t>, </a:t>
            </a:r>
            <a:r>
              <a:rPr lang="en-US" sz="2200" dirty="0" smtClean="0"/>
              <a:t>Irritability;</a:t>
            </a:r>
            <a:r>
              <a:rPr lang="id-ID" sz="2200" dirty="0" smtClean="0"/>
              <a:t> </a:t>
            </a:r>
            <a:r>
              <a:rPr lang="en-US" sz="2200" dirty="0" smtClean="0"/>
              <a:t>Ill </a:t>
            </a:r>
            <a:r>
              <a:rPr lang="en-US" sz="2200" dirty="0" err="1" smtClean="0"/>
              <a:t>appearance;Lethargy;Refusing</a:t>
            </a:r>
            <a:r>
              <a:rPr lang="en-US" sz="2200" dirty="0" smtClean="0"/>
              <a:t> food/</a:t>
            </a:r>
            <a:r>
              <a:rPr lang="en-US" sz="2200" dirty="0" err="1" smtClean="0"/>
              <a:t>drink;Headache;Other</a:t>
            </a:r>
            <a:r>
              <a:rPr lang="en-US" sz="2200" dirty="0" smtClean="0"/>
              <a:t> </a:t>
            </a:r>
            <a:r>
              <a:rPr lang="en-US" sz="2200" dirty="0"/>
              <a:t>aches and respiratory </a:t>
            </a:r>
            <a:r>
              <a:rPr lang="en-US" sz="2200" dirty="0" err="1" smtClean="0"/>
              <a:t>symptoms;Vomiting</a:t>
            </a:r>
            <a:r>
              <a:rPr lang="en-US" sz="2200" dirty="0" smtClean="0"/>
              <a:t>/</a:t>
            </a:r>
            <a:r>
              <a:rPr lang="en-US" sz="2200" dirty="0" err="1" smtClean="0"/>
              <a:t>nausea;Fever.neck</a:t>
            </a:r>
            <a:r>
              <a:rPr lang="en-US" sz="2200" dirty="0" smtClean="0"/>
              <a:t> </a:t>
            </a:r>
            <a:r>
              <a:rPr lang="en-US" sz="2200" dirty="0"/>
              <a:t>stiffness, </a:t>
            </a:r>
            <a:r>
              <a:rPr lang="en-US" sz="2200" dirty="0" smtClean="0"/>
              <a:t>bulging </a:t>
            </a:r>
            <a:r>
              <a:rPr lang="en-US" sz="2200" dirty="0" err="1"/>
              <a:t>fontanelle</a:t>
            </a:r>
            <a:r>
              <a:rPr lang="en-US" sz="2200" dirty="0"/>
              <a:t> and </a:t>
            </a:r>
            <a:r>
              <a:rPr lang="en-US" sz="2200" dirty="0" smtClean="0"/>
              <a:t>high-pitched </a:t>
            </a:r>
            <a:r>
              <a:rPr lang="en-US" sz="2200" dirty="0"/>
              <a:t>cry (children</a:t>
            </a:r>
            <a:r>
              <a:rPr lang="en-US" sz="2200" dirty="0" smtClean="0"/>
              <a:t>)</a:t>
            </a:r>
            <a:endParaRPr lang="id-ID" sz="2200" dirty="0" smtClean="0"/>
          </a:p>
          <a:p>
            <a:endParaRPr lang="en-US" sz="2200"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65" y="3054043"/>
            <a:ext cx="3801892" cy="180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1365" y="5126550"/>
            <a:ext cx="11810028" cy="1785104"/>
          </a:xfrm>
          <a:prstGeom prst="rect">
            <a:avLst/>
          </a:prstGeom>
          <a:noFill/>
        </p:spPr>
        <p:txBody>
          <a:bodyPr wrap="none" rtlCol="0">
            <a:spAutoFit/>
          </a:bodyPr>
          <a:lstStyle/>
          <a:p>
            <a:pPr marL="285750" indent="-285750">
              <a:buFont typeface="Arial" panose="020B0604020202020204" pitchFamily="34" charset="0"/>
              <a:buChar char="•"/>
            </a:pPr>
            <a:r>
              <a:rPr lang="en-US" sz="2200" dirty="0"/>
              <a:t>Meningococcal meningitis is an endemic disease</a:t>
            </a:r>
            <a:endParaRPr lang="id-ID" sz="2200" dirty="0"/>
          </a:p>
          <a:p>
            <a:pPr marL="285750" indent="-285750">
              <a:buFont typeface="Arial" panose="020B0604020202020204" pitchFamily="34" charset="0"/>
              <a:buChar char="•"/>
            </a:pPr>
            <a:r>
              <a:rPr lang="en-US" sz="2200" dirty="0"/>
              <a:t>The incidence can be as high as 1000/100,000 in some parts of the world, especially areas </a:t>
            </a:r>
            <a:endParaRPr lang="id-ID" sz="2200" dirty="0" smtClean="0"/>
          </a:p>
          <a:p>
            <a:r>
              <a:rPr lang="en-US" sz="2200" dirty="0" smtClean="0"/>
              <a:t>“</a:t>
            </a:r>
            <a:r>
              <a:rPr lang="en-US" sz="2200" dirty="0"/>
              <a:t>meningitis belt” (a region of 25 Sub-Sahara countries stretching from Senegal in the west to Ethiopia </a:t>
            </a:r>
            <a:endParaRPr lang="id-ID" sz="2200" dirty="0" smtClean="0"/>
          </a:p>
          <a:p>
            <a:r>
              <a:rPr lang="en-US" sz="2200" dirty="0" smtClean="0"/>
              <a:t>in </a:t>
            </a:r>
            <a:r>
              <a:rPr lang="en-US" sz="2200" dirty="0"/>
              <a:t>the east, with a total population of about (500 million people)</a:t>
            </a:r>
            <a:endParaRPr lang="id-ID" sz="2200" dirty="0"/>
          </a:p>
          <a:p>
            <a:endParaRPr lang="id-ID" sz="2200" dirty="0"/>
          </a:p>
        </p:txBody>
      </p:sp>
    </p:spTree>
    <p:extLst>
      <p:ext uri="{BB962C8B-B14F-4D97-AF65-F5344CB8AC3E}">
        <p14:creationId xmlns:p14="http://schemas.microsoft.com/office/powerpoint/2010/main" val="26798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2E37A9B0-8DFC-4474-9F0A-612E661EF4EC}"/>
              </a:ext>
            </a:extLst>
          </p:cNvPr>
          <p:cNvSpPr>
            <a:spLocks noGrp="1"/>
          </p:cNvSpPr>
          <p:nvPr>
            <p:ph idx="15"/>
          </p:nvPr>
        </p:nvSpPr>
        <p:spPr>
          <a:xfrm>
            <a:off x="218358" y="2559236"/>
            <a:ext cx="3445566" cy="495389"/>
          </a:xfrm>
        </p:spPr>
        <p:txBody>
          <a:bodyPr/>
          <a:lstStyle/>
          <a:p>
            <a:r>
              <a:rPr lang="en-US" dirty="0" smtClean="0"/>
              <a:t>vaccination</a:t>
            </a:r>
            <a:endParaRPr lang="en-US" dirty="0"/>
          </a:p>
        </p:txBody>
      </p:sp>
      <p:sp>
        <p:nvSpPr>
          <p:cNvPr id="3" name="Content Placeholder 2">
            <a:extLst>
              <a:ext uri="{FF2B5EF4-FFF2-40B4-BE49-F238E27FC236}">
                <a16:creationId xmlns:a16="http://schemas.microsoft.com/office/drawing/2014/main" xmlns="" id="{09548D1D-2547-44FC-BACD-2BCD769E2662}"/>
              </a:ext>
            </a:extLst>
          </p:cNvPr>
          <p:cNvSpPr>
            <a:spLocks noGrp="1"/>
          </p:cNvSpPr>
          <p:nvPr>
            <p:ph idx="1"/>
          </p:nvPr>
        </p:nvSpPr>
        <p:spPr>
          <a:xfrm>
            <a:off x="219126" y="2991124"/>
            <a:ext cx="3445566" cy="2782848"/>
          </a:xfrm>
        </p:spPr>
        <p:txBody>
          <a:bodyPr>
            <a:normAutofit fontScale="92500" lnSpcReduction="10000"/>
          </a:bodyPr>
          <a:lstStyle/>
          <a:p>
            <a:r>
              <a:rPr lang="en-US" sz="1700" dirty="0" smtClean="0"/>
              <a:t>• </a:t>
            </a:r>
            <a:r>
              <a:rPr lang="en-US" sz="1700" dirty="0" err="1"/>
              <a:t>Dibutuhkan</a:t>
            </a:r>
            <a:r>
              <a:rPr lang="en-US" sz="1700" dirty="0"/>
              <a:t> </a:t>
            </a:r>
            <a:r>
              <a:rPr lang="en-US" sz="1700" dirty="0" err="1"/>
              <a:t>bukti</a:t>
            </a:r>
            <a:r>
              <a:rPr lang="en-US" sz="1700" dirty="0"/>
              <a:t> </a:t>
            </a:r>
            <a:r>
              <a:rPr lang="en-US" sz="1700" dirty="0" err="1"/>
              <a:t>vaksinasi</a:t>
            </a:r>
            <a:endParaRPr lang="en-US" sz="1700" dirty="0"/>
          </a:p>
          <a:p>
            <a:r>
              <a:rPr lang="en-US" sz="1700" dirty="0" smtClean="0"/>
              <a:t>• </a:t>
            </a:r>
            <a:r>
              <a:rPr lang="en-US" sz="1700" dirty="0"/>
              <a:t>ACWY Vax, </a:t>
            </a:r>
            <a:r>
              <a:rPr lang="en-US" sz="1700" dirty="0" err="1"/>
              <a:t>Menveo</a:t>
            </a:r>
            <a:r>
              <a:rPr lang="en-US" sz="1700" dirty="0"/>
              <a:t>®, </a:t>
            </a:r>
            <a:r>
              <a:rPr lang="en-US" sz="1700" dirty="0" err="1"/>
              <a:t>Nimenrix</a:t>
            </a:r>
            <a:endParaRPr lang="en-US" sz="1700" dirty="0"/>
          </a:p>
          <a:p>
            <a:r>
              <a:rPr lang="en-US" sz="1700" dirty="0"/>
              <a:t>• </a:t>
            </a:r>
            <a:r>
              <a:rPr lang="en-US" sz="1700" dirty="0" err="1"/>
              <a:t>Vaksin</a:t>
            </a:r>
            <a:r>
              <a:rPr lang="en-US" sz="1700" dirty="0"/>
              <a:t> </a:t>
            </a:r>
            <a:r>
              <a:rPr lang="en-US" sz="1700" dirty="0" err="1"/>
              <a:t>polisakarida</a:t>
            </a:r>
            <a:r>
              <a:rPr lang="en-US" sz="1700" dirty="0"/>
              <a:t> </a:t>
            </a:r>
            <a:r>
              <a:rPr lang="en-US" sz="1700" dirty="0" err="1"/>
              <a:t>digunakan</a:t>
            </a:r>
            <a:r>
              <a:rPr lang="en-US" sz="1700" dirty="0"/>
              <a:t> </a:t>
            </a:r>
            <a:r>
              <a:rPr lang="en-US" sz="1700" dirty="0" err="1"/>
              <a:t>terutama</a:t>
            </a:r>
            <a:r>
              <a:rPr lang="en-US" sz="1700" dirty="0"/>
              <a:t> di </a:t>
            </a:r>
            <a:r>
              <a:rPr lang="en-US" sz="1700" dirty="0" err="1"/>
              <a:t>Afrika</a:t>
            </a:r>
            <a:r>
              <a:rPr lang="en-US" sz="1700" dirty="0"/>
              <a:t>:</a:t>
            </a:r>
          </a:p>
          <a:p>
            <a:pPr marL="285750" indent="-285750">
              <a:buFont typeface="Arial" panose="020B0604020202020204" pitchFamily="34" charset="0"/>
              <a:buChar char="•"/>
            </a:pPr>
            <a:r>
              <a:rPr lang="en-US" sz="1700" dirty="0" err="1"/>
              <a:t>Vaksin</a:t>
            </a:r>
            <a:r>
              <a:rPr lang="en-US" sz="1700" dirty="0"/>
              <a:t> </a:t>
            </a:r>
            <a:r>
              <a:rPr lang="en-US" sz="1700" dirty="0" err="1"/>
              <a:t>konjugat</a:t>
            </a:r>
            <a:r>
              <a:rPr lang="en-US" sz="1700" dirty="0"/>
              <a:t> </a:t>
            </a:r>
            <a:r>
              <a:rPr lang="en-US" sz="1700" dirty="0" err="1"/>
              <a:t>digunakan</a:t>
            </a:r>
            <a:r>
              <a:rPr lang="en-US" sz="1700" dirty="0"/>
              <a:t> </a:t>
            </a:r>
            <a:r>
              <a:rPr lang="en-US" sz="1700" dirty="0" err="1"/>
              <a:t>dalam</a:t>
            </a:r>
            <a:r>
              <a:rPr lang="en-US" sz="1700" dirty="0"/>
              <a:t> </a:t>
            </a:r>
            <a:r>
              <a:rPr lang="en-US" sz="1700" dirty="0" err="1"/>
              <a:t>pencegahan</a:t>
            </a:r>
            <a:r>
              <a:rPr lang="en-US" sz="1700" dirty="0"/>
              <a:t> (</a:t>
            </a:r>
            <a:r>
              <a:rPr lang="en-US" sz="1700" dirty="0" err="1"/>
              <a:t>dalam</a:t>
            </a:r>
            <a:r>
              <a:rPr lang="en-US" sz="1700" dirty="0"/>
              <a:t> </a:t>
            </a:r>
            <a:r>
              <a:rPr lang="en-US" sz="1700" dirty="0" err="1"/>
              <a:t>jadwal</a:t>
            </a:r>
            <a:r>
              <a:rPr lang="en-US" sz="1700" dirty="0"/>
              <a:t> </a:t>
            </a:r>
            <a:r>
              <a:rPr lang="en-US" sz="1700" dirty="0" err="1"/>
              <a:t>imunisasi</a:t>
            </a:r>
            <a:r>
              <a:rPr lang="en-US" sz="1700" dirty="0"/>
              <a:t> </a:t>
            </a:r>
            <a:r>
              <a:rPr lang="en-US" sz="1700" dirty="0" err="1"/>
              <a:t>rutin</a:t>
            </a:r>
            <a:r>
              <a:rPr lang="en-US" sz="1700" dirty="0"/>
              <a:t> </a:t>
            </a:r>
            <a:r>
              <a:rPr lang="en-US" sz="1700" dirty="0" err="1"/>
              <a:t>dan</a:t>
            </a:r>
            <a:r>
              <a:rPr lang="en-US" sz="1700" dirty="0"/>
              <a:t> </a:t>
            </a:r>
            <a:r>
              <a:rPr lang="en-US" sz="1700" dirty="0" err="1"/>
              <a:t>kampanye</a:t>
            </a:r>
            <a:r>
              <a:rPr lang="en-US" sz="1700" dirty="0"/>
              <a:t> </a:t>
            </a:r>
            <a:r>
              <a:rPr lang="en-US" sz="1700" dirty="0" err="1"/>
              <a:t>pencegahan</a:t>
            </a:r>
            <a:r>
              <a:rPr lang="en-US" sz="1700" dirty="0"/>
              <a:t>)</a:t>
            </a:r>
          </a:p>
          <a:p>
            <a:pPr marL="285750" indent="-285750">
              <a:buFont typeface="Arial" panose="020B0604020202020204" pitchFamily="34" charset="0"/>
              <a:buChar char="•"/>
            </a:pPr>
            <a:r>
              <a:rPr lang="en-US" sz="1700" dirty="0" err="1"/>
              <a:t>Vaksin</a:t>
            </a:r>
            <a:r>
              <a:rPr lang="en-US" sz="1700" dirty="0"/>
              <a:t> yang </a:t>
            </a:r>
            <a:r>
              <a:rPr lang="en-US" sz="1700" dirty="0" err="1"/>
              <a:t>tersedia</a:t>
            </a:r>
            <a:r>
              <a:rPr lang="en-US" sz="1700" dirty="0"/>
              <a:t> </a:t>
            </a:r>
            <a:r>
              <a:rPr lang="en-US" sz="1700" dirty="0" err="1"/>
              <a:t>meliputi</a:t>
            </a:r>
            <a:r>
              <a:rPr lang="en-US" sz="1700" dirty="0"/>
              <a:t>: Monovalent </a:t>
            </a:r>
            <a:r>
              <a:rPr lang="en-US" sz="1700" dirty="0" smtClean="0"/>
              <a:t>C, </a:t>
            </a:r>
            <a:r>
              <a:rPr lang="en-US" sz="1700" dirty="0"/>
              <a:t>Monovalent </a:t>
            </a:r>
            <a:r>
              <a:rPr lang="en-US" sz="1700" dirty="0" smtClean="0"/>
              <a:t>A, </a:t>
            </a:r>
            <a:r>
              <a:rPr lang="en-US" sz="1700" dirty="0"/>
              <a:t>Tetravalent (serogroup A, C, Y, W).</a:t>
            </a:r>
          </a:p>
          <a:p>
            <a:pPr marL="285750" indent="-285750">
              <a:buFont typeface="Arial" panose="020B0604020202020204" pitchFamily="34" charset="0"/>
              <a:buChar char="•"/>
            </a:pPr>
            <a:r>
              <a:rPr lang="en-US" sz="1700" dirty="0" err="1"/>
              <a:t>Vaksin</a:t>
            </a:r>
            <a:r>
              <a:rPr lang="en-US" sz="1700" dirty="0"/>
              <a:t> </a:t>
            </a:r>
            <a:r>
              <a:rPr lang="en-US" sz="1700" dirty="0" err="1"/>
              <a:t>berbasis</a:t>
            </a:r>
            <a:r>
              <a:rPr lang="en-US" sz="1700" dirty="0"/>
              <a:t> protein</a:t>
            </a:r>
            <a:endParaRPr lang="en-US" dirty="0"/>
          </a:p>
        </p:txBody>
      </p:sp>
      <p:pic>
        <p:nvPicPr>
          <p:cNvPr id="22" name="Picture Placeholder 21" descr="downtown area at dusk">
            <a:extLst>
              <a:ext uri="{FF2B5EF4-FFF2-40B4-BE49-F238E27FC236}">
                <a16:creationId xmlns:a16="http://schemas.microsoft.com/office/drawing/2014/main" xmlns="" id="{900B31E0-725B-4414-BD86-F34DA104673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xmlns="" id="{D78F2DCC-A50E-40A1-81F9-70371D4AA42F}"/>
              </a:ext>
            </a:extLst>
          </p:cNvPr>
          <p:cNvSpPr>
            <a:spLocks noGrp="1"/>
          </p:cNvSpPr>
          <p:nvPr>
            <p:ph idx="16"/>
          </p:nvPr>
        </p:nvSpPr>
        <p:spPr>
          <a:xfrm>
            <a:off x="8565224" y="2533836"/>
            <a:ext cx="3445566" cy="495389"/>
          </a:xfrm>
        </p:spPr>
        <p:txBody>
          <a:bodyPr/>
          <a:lstStyle/>
          <a:p>
            <a:r>
              <a:rPr lang="en-US" dirty="0"/>
              <a:t>Chemoprophylaxis</a:t>
            </a:r>
          </a:p>
        </p:txBody>
      </p:sp>
      <p:sp>
        <p:nvSpPr>
          <p:cNvPr id="6" name="Content Placeholder 5">
            <a:extLst>
              <a:ext uri="{FF2B5EF4-FFF2-40B4-BE49-F238E27FC236}">
                <a16:creationId xmlns:a16="http://schemas.microsoft.com/office/drawing/2014/main" xmlns="" id="{5CD639B0-7991-4B2B-9E50-32064EB91255}"/>
              </a:ext>
            </a:extLst>
          </p:cNvPr>
          <p:cNvSpPr>
            <a:spLocks noGrp="1"/>
          </p:cNvSpPr>
          <p:nvPr>
            <p:ph idx="14"/>
          </p:nvPr>
        </p:nvSpPr>
        <p:spPr>
          <a:xfrm>
            <a:off x="8565590" y="3080024"/>
            <a:ext cx="3512110" cy="2504663"/>
          </a:xfrm>
        </p:spPr>
        <p:txBody>
          <a:bodyPr>
            <a:normAutofit fontScale="25000" lnSpcReduction="20000"/>
          </a:bodyPr>
          <a:lstStyle/>
          <a:p>
            <a:r>
              <a:rPr lang="en-US" sz="7400" dirty="0" err="1">
                <a:solidFill>
                  <a:srgbClr val="000000"/>
                </a:solidFill>
              </a:rPr>
              <a:t>Antibiotik</a:t>
            </a:r>
            <a:r>
              <a:rPr lang="en-US" sz="7400" dirty="0">
                <a:solidFill>
                  <a:srgbClr val="000000"/>
                </a:solidFill>
              </a:rPr>
              <a:t> </a:t>
            </a:r>
            <a:r>
              <a:rPr lang="en-US" sz="7400" dirty="0" err="1">
                <a:solidFill>
                  <a:srgbClr val="000000"/>
                </a:solidFill>
              </a:rPr>
              <a:t>profilaksis</a:t>
            </a:r>
            <a:r>
              <a:rPr lang="en-US" sz="7400" dirty="0">
                <a:solidFill>
                  <a:srgbClr val="000000"/>
                </a:solidFill>
              </a:rPr>
              <a:t> </a:t>
            </a:r>
            <a:r>
              <a:rPr lang="en-US" sz="7400" dirty="0" err="1">
                <a:solidFill>
                  <a:srgbClr val="000000"/>
                </a:solidFill>
              </a:rPr>
              <a:t>untuk</a:t>
            </a:r>
            <a:r>
              <a:rPr lang="en-US" sz="7400" dirty="0">
                <a:solidFill>
                  <a:srgbClr val="000000"/>
                </a:solidFill>
              </a:rPr>
              <a:t> </a:t>
            </a:r>
            <a:r>
              <a:rPr lang="en-US" sz="7400" dirty="0" err="1">
                <a:solidFill>
                  <a:srgbClr val="000000"/>
                </a:solidFill>
              </a:rPr>
              <a:t>kontak</a:t>
            </a:r>
            <a:r>
              <a:rPr lang="en-US" sz="7400" dirty="0">
                <a:solidFill>
                  <a:srgbClr val="000000"/>
                </a:solidFill>
              </a:rPr>
              <a:t> </a:t>
            </a:r>
            <a:r>
              <a:rPr lang="en-US" sz="7400" dirty="0" err="1">
                <a:solidFill>
                  <a:srgbClr val="000000"/>
                </a:solidFill>
              </a:rPr>
              <a:t>terdekat</a:t>
            </a:r>
            <a:r>
              <a:rPr lang="en-US" sz="7400" dirty="0">
                <a:solidFill>
                  <a:srgbClr val="000000"/>
                </a:solidFill>
              </a:rPr>
              <a:t>, </a:t>
            </a:r>
            <a:r>
              <a:rPr lang="en-US" sz="7400" dirty="0" err="1">
                <a:solidFill>
                  <a:srgbClr val="000000"/>
                </a:solidFill>
              </a:rPr>
              <a:t>bila</a:t>
            </a:r>
            <a:r>
              <a:rPr lang="en-US" sz="7400" dirty="0">
                <a:solidFill>
                  <a:srgbClr val="000000"/>
                </a:solidFill>
              </a:rPr>
              <a:t> </a:t>
            </a:r>
            <a:r>
              <a:rPr lang="en-US" sz="7400" dirty="0" err="1">
                <a:solidFill>
                  <a:srgbClr val="000000"/>
                </a:solidFill>
              </a:rPr>
              <a:t>diberikan</a:t>
            </a:r>
            <a:r>
              <a:rPr lang="en-US" sz="7400" dirty="0">
                <a:solidFill>
                  <a:srgbClr val="000000"/>
                </a:solidFill>
              </a:rPr>
              <a:t> </a:t>
            </a:r>
            <a:r>
              <a:rPr lang="en-US" sz="7400" dirty="0" err="1">
                <a:solidFill>
                  <a:srgbClr val="000000"/>
                </a:solidFill>
              </a:rPr>
              <a:t>segera</a:t>
            </a:r>
            <a:r>
              <a:rPr lang="en-US" sz="7400" dirty="0">
                <a:solidFill>
                  <a:srgbClr val="000000"/>
                </a:solidFill>
              </a:rPr>
              <a:t>, </a:t>
            </a:r>
            <a:r>
              <a:rPr lang="en-US" sz="7400" dirty="0" err="1">
                <a:solidFill>
                  <a:srgbClr val="000000"/>
                </a:solidFill>
              </a:rPr>
              <a:t>mengurangi</a:t>
            </a:r>
            <a:r>
              <a:rPr lang="en-US" sz="7400" dirty="0">
                <a:solidFill>
                  <a:srgbClr val="000000"/>
                </a:solidFill>
              </a:rPr>
              <a:t> </a:t>
            </a:r>
            <a:r>
              <a:rPr lang="en-US" sz="7400" dirty="0" err="1">
                <a:solidFill>
                  <a:srgbClr val="000000"/>
                </a:solidFill>
              </a:rPr>
              <a:t>risiko</a:t>
            </a:r>
            <a:r>
              <a:rPr lang="en-US" sz="7400" dirty="0">
                <a:solidFill>
                  <a:srgbClr val="000000"/>
                </a:solidFill>
              </a:rPr>
              <a:t> </a:t>
            </a:r>
            <a:r>
              <a:rPr lang="en-US" sz="7400" dirty="0" err="1">
                <a:solidFill>
                  <a:srgbClr val="000000"/>
                </a:solidFill>
              </a:rPr>
              <a:t>penularan</a:t>
            </a:r>
            <a:r>
              <a:rPr lang="en-US" sz="7400" dirty="0">
                <a:solidFill>
                  <a:srgbClr val="000000"/>
                </a:solidFill>
              </a:rPr>
              <a:t>.</a:t>
            </a:r>
          </a:p>
          <a:p>
            <a:r>
              <a:rPr lang="en-US" sz="7400" dirty="0">
                <a:solidFill>
                  <a:srgbClr val="000000"/>
                </a:solidFill>
              </a:rPr>
              <a:t>Di </a:t>
            </a:r>
            <a:r>
              <a:rPr lang="en-US" sz="7400" dirty="0" err="1">
                <a:solidFill>
                  <a:srgbClr val="000000"/>
                </a:solidFill>
              </a:rPr>
              <a:t>luar</a:t>
            </a:r>
            <a:r>
              <a:rPr lang="en-US" sz="7400" dirty="0">
                <a:solidFill>
                  <a:srgbClr val="000000"/>
                </a:solidFill>
              </a:rPr>
              <a:t> </a:t>
            </a:r>
            <a:r>
              <a:rPr lang="en-US" sz="7400" dirty="0" smtClean="0">
                <a:solidFill>
                  <a:srgbClr val="000000"/>
                </a:solidFill>
              </a:rPr>
              <a:t>“meningitis belt”, </a:t>
            </a:r>
            <a:r>
              <a:rPr lang="en-US" sz="7400" dirty="0" err="1" smtClean="0">
                <a:solidFill>
                  <a:srgbClr val="000000"/>
                </a:solidFill>
              </a:rPr>
              <a:t>kemoprofilaksis</a:t>
            </a:r>
            <a:r>
              <a:rPr lang="en-US" sz="7400" dirty="0" smtClean="0">
                <a:solidFill>
                  <a:srgbClr val="000000"/>
                </a:solidFill>
              </a:rPr>
              <a:t> </a:t>
            </a:r>
            <a:r>
              <a:rPr lang="en-US" sz="7400" dirty="0" err="1" smtClean="0">
                <a:solidFill>
                  <a:srgbClr val="000000"/>
                </a:solidFill>
              </a:rPr>
              <a:t>direkomendasikan</a:t>
            </a:r>
            <a:r>
              <a:rPr lang="en-US" sz="7400" dirty="0" smtClean="0">
                <a:solidFill>
                  <a:srgbClr val="000000"/>
                </a:solidFill>
              </a:rPr>
              <a:t> </a:t>
            </a:r>
            <a:r>
              <a:rPr lang="en-US" sz="7400" dirty="0" err="1">
                <a:solidFill>
                  <a:srgbClr val="000000"/>
                </a:solidFill>
              </a:rPr>
              <a:t>untuk</a:t>
            </a:r>
            <a:r>
              <a:rPr lang="en-US" sz="7400" dirty="0">
                <a:solidFill>
                  <a:srgbClr val="000000"/>
                </a:solidFill>
              </a:rPr>
              <a:t> </a:t>
            </a:r>
            <a:r>
              <a:rPr lang="en-US" sz="7400" dirty="0" err="1">
                <a:solidFill>
                  <a:srgbClr val="000000"/>
                </a:solidFill>
              </a:rPr>
              <a:t>kontak</a:t>
            </a:r>
            <a:r>
              <a:rPr lang="en-US" sz="7400" dirty="0">
                <a:solidFill>
                  <a:srgbClr val="000000"/>
                </a:solidFill>
              </a:rPr>
              <a:t> </a:t>
            </a:r>
            <a:r>
              <a:rPr lang="en-US" sz="7400" dirty="0" err="1">
                <a:solidFill>
                  <a:srgbClr val="000000"/>
                </a:solidFill>
              </a:rPr>
              <a:t>terdekat</a:t>
            </a:r>
            <a:r>
              <a:rPr lang="en-US" sz="7400" dirty="0">
                <a:solidFill>
                  <a:srgbClr val="000000"/>
                </a:solidFill>
              </a:rPr>
              <a:t> </a:t>
            </a:r>
            <a:r>
              <a:rPr lang="en-US" sz="7400" dirty="0" err="1">
                <a:solidFill>
                  <a:srgbClr val="000000"/>
                </a:solidFill>
              </a:rPr>
              <a:t>dalam</a:t>
            </a:r>
            <a:r>
              <a:rPr lang="en-US" sz="7400" dirty="0">
                <a:solidFill>
                  <a:srgbClr val="000000"/>
                </a:solidFill>
              </a:rPr>
              <a:t> </a:t>
            </a:r>
            <a:r>
              <a:rPr lang="en-US" sz="7400" dirty="0" err="1">
                <a:solidFill>
                  <a:srgbClr val="000000"/>
                </a:solidFill>
              </a:rPr>
              <a:t>rumah</a:t>
            </a:r>
            <a:r>
              <a:rPr lang="en-US" sz="7400" dirty="0">
                <a:solidFill>
                  <a:srgbClr val="000000"/>
                </a:solidFill>
              </a:rPr>
              <a:t> </a:t>
            </a:r>
            <a:r>
              <a:rPr lang="en-US" sz="7400" dirty="0" err="1">
                <a:solidFill>
                  <a:srgbClr val="000000"/>
                </a:solidFill>
              </a:rPr>
              <a:t>tangga</a:t>
            </a:r>
            <a:r>
              <a:rPr lang="en-US" sz="7400" dirty="0">
                <a:solidFill>
                  <a:srgbClr val="000000"/>
                </a:solidFill>
              </a:rPr>
              <a:t>.</a:t>
            </a:r>
          </a:p>
          <a:p>
            <a:r>
              <a:rPr lang="en-US" sz="7400" dirty="0">
                <a:solidFill>
                  <a:srgbClr val="000000"/>
                </a:solidFill>
              </a:rPr>
              <a:t>Di “meningitis belt”, </a:t>
            </a:r>
            <a:r>
              <a:rPr lang="en-US" sz="7400" dirty="0" err="1">
                <a:solidFill>
                  <a:srgbClr val="000000"/>
                </a:solidFill>
              </a:rPr>
              <a:t>kemoprofilaksis</a:t>
            </a:r>
            <a:r>
              <a:rPr lang="en-US" sz="7400" dirty="0">
                <a:solidFill>
                  <a:srgbClr val="000000"/>
                </a:solidFill>
              </a:rPr>
              <a:t>  </a:t>
            </a:r>
            <a:r>
              <a:rPr lang="en-US" sz="7400" dirty="0" err="1">
                <a:solidFill>
                  <a:srgbClr val="000000"/>
                </a:solidFill>
              </a:rPr>
              <a:t>untuk</a:t>
            </a:r>
            <a:r>
              <a:rPr lang="en-US" sz="7400" dirty="0">
                <a:solidFill>
                  <a:srgbClr val="000000"/>
                </a:solidFill>
              </a:rPr>
              <a:t> </a:t>
            </a:r>
            <a:r>
              <a:rPr lang="en-US" sz="7400" dirty="0" err="1">
                <a:solidFill>
                  <a:srgbClr val="000000"/>
                </a:solidFill>
              </a:rPr>
              <a:t>kontak</a:t>
            </a:r>
            <a:r>
              <a:rPr lang="en-US" sz="7400" dirty="0">
                <a:solidFill>
                  <a:srgbClr val="000000"/>
                </a:solidFill>
              </a:rPr>
              <a:t> </a:t>
            </a:r>
            <a:r>
              <a:rPr lang="en-US" sz="7400" dirty="0" err="1">
                <a:solidFill>
                  <a:srgbClr val="000000"/>
                </a:solidFill>
              </a:rPr>
              <a:t>terdekat</a:t>
            </a:r>
            <a:r>
              <a:rPr lang="en-US" sz="7400" dirty="0">
                <a:solidFill>
                  <a:srgbClr val="000000"/>
                </a:solidFill>
              </a:rPr>
              <a:t> </a:t>
            </a:r>
            <a:r>
              <a:rPr lang="en-US" sz="7400" dirty="0" err="1">
                <a:solidFill>
                  <a:srgbClr val="000000"/>
                </a:solidFill>
              </a:rPr>
              <a:t>direkomendasikan</a:t>
            </a:r>
            <a:r>
              <a:rPr lang="en-US" sz="7400" dirty="0">
                <a:solidFill>
                  <a:srgbClr val="000000"/>
                </a:solidFill>
              </a:rPr>
              <a:t> </a:t>
            </a:r>
            <a:r>
              <a:rPr lang="en-US" sz="7400" dirty="0" err="1">
                <a:solidFill>
                  <a:srgbClr val="000000"/>
                </a:solidFill>
              </a:rPr>
              <a:t>dalam</a:t>
            </a:r>
            <a:r>
              <a:rPr lang="en-US" sz="7400" dirty="0">
                <a:solidFill>
                  <a:srgbClr val="000000"/>
                </a:solidFill>
              </a:rPr>
              <a:t> </a:t>
            </a:r>
            <a:r>
              <a:rPr lang="en-US" sz="7400" dirty="0" err="1">
                <a:solidFill>
                  <a:srgbClr val="000000"/>
                </a:solidFill>
              </a:rPr>
              <a:t>situasi</a:t>
            </a:r>
            <a:r>
              <a:rPr lang="en-US" sz="7400" dirty="0">
                <a:solidFill>
                  <a:srgbClr val="000000"/>
                </a:solidFill>
              </a:rPr>
              <a:t> non-</a:t>
            </a:r>
            <a:r>
              <a:rPr lang="en-US" sz="7400" dirty="0" err="1">
                <a:solidFill>
                  <a:srgbClr val="000000"/>
                </a:solidFill>
              </a:rPr>
              <a:t>epidemi</a:t>
            </a:r>
            <a:r>
              <a:rPr lang="en-US" sz="7400" dirty="0">
                <a:solidFill>
                  <a:srgbClr val="000000"/>
                </a:solidFill>
              </a:rPr>
              <a:t>.</a:t>
            </a:r>
          </a:p>
          <a:p>
            <a:r>
              <a:rPr lang="en-US" sz="7400" dirty="0">
                <a:solidFill>
                  <a:srgbClr val="000000"/>
                </a:solidFill>
              </a:rPr>
              <a:t>Ciprofloxacin </a:t>
            </a:r>
            <a:r>
              <a:rPr lang="en-US" sz="7400" dirty="0" err="1">
                <a:solidFill>
                  <a:srgbClr val="000000"/>
                </a:solidFill>
              </a:rPr>
              <a:t>adalah</a:t>
            </a:r>
            <a:r>
              <a:rPr lang="en-US" sz="7400" dirty="0">
                <a:solidFill>
                  <a:srgbClr val="000000"/>
                </a:solidFill>
              </a:rPr>
              <a:t> </a:t>
            </a:r>
            <a:r>
              <a:rPr lang="en-US" sz="7400" dirty="0" err="1">
                <a:solidFill>
                  <a:srgbClr val="000000"/>
                </a:solidFill>
              </a:rPr>
              <a:t>antibiotik</a:t>
            </a:r>
            <a:r>
              <a:rPr lang="en-US" sz="7400" dirty="0">
                <a:solidFill>
                  <a:srgbClr val="000000"/>
                </a:solidFill>
              </a:rPr>
              <a:t> </a:t>
            </a:r>
            <a:r>
              <a:rPr lang="en-US" sz="7400" dirty="0" err="1">
                <a:solidFill>
                  <a:srgbClr val="000000"/>
                </a:solidFill>
              </a:rPr>
              <a:t>pilihan</a:t>
            </a:r>
            <a:r>
              <a:rPr lang="en-US" sz="7400" dirty="0">
                <a:solidFill>
                  <a:srgbClr val="000000"/>
                </a:solidFill>
              </a:rPr>
              <a:t>, </a:t>
            </a:r>
            <a:r>
              <a:rPr lang="en-US" sz="7400" dirty="0" err="1">
                <a:solidFill>
                  <a:srgbClr val="000000"/>
                </a:solidFill>
              </a:rPr>
              <a:t>dan</a:t>
            </a:r>
            <a:r>
              <a:rPr lang="en-US" sz="7400" dirty="0">
                <a:solidFill>
                  <a:srgbClr val="000000"/>
                </a:solidFill>
              </a:rPr>
              <a:t> ceftriaxone </a:t>
            </a:r>
            <a:r>
              <a:rPr lang="en-US" sz="7400" dirty="0" err="1">
                <a:solidFill>
                  <a:srgbClr val="000000"/>
                </a:solidFill>
              </a:rPr>
              <a:t>alternatif</a:t>
            </a:r>
            <a:endParaRPr lang="en-US" sz="7400" dirty="0">
              <a:solidFill>
                <a:srgbClr val="000000"/>
              </a:solidFill>
            </a:endParaRPr>
          </a:p>
          <a:p>
            <a:r>
              <a:rPr lang="en-US" sz="7400" dirty="0" smtClean="0">
                <a:solidFill>
                  <a:srgbClr val="000000"/>
                </a:solidFill>
              </a:rPr>
              <a:t>.</a:t>
            </a:r>
            <a:endParaRPr lang="en-US" sz="1400" dirty="0"/>
          </a:p>
        </p:txBody>
      </p:sp>
      <p:sp>
        <p:nvSpPr>
          <p:cNvPr id="4" name="Slide Number Placeholder 3">
            <a:extLst>
              <a:ext uri="{FF2B5EF4-FFF2-40B4-BE49-F238E27FC236}">
                <a16:creationId xmlns:a16="http://schemas.microsoft.com/office/drawing/2014/main" xmlns="" id="{1B5E3677-5FC4-4712-BA70-5DBE574539E2}"/>
              </a:ext>
            </a:extLst>
          </p:cNvPr>
          <p:cNvSpPr>
            <a:spLocks noGrp="1"/>
          </p:cNvSpPr>
          <p:nvPr>
            <p:ph type="sldNum" sz="quarter" idx="12"/>
          </p:nvPr>
        </p:nvSpPr>
        <p:spPr/>
        <p:txBody>
          <a:bodyPr/>
          <a:lstStyle/>
          <a:p>
            <a:fld id="{9EC71654-96A5-4280-94F3-931C61A9F92C}" type="slidenum">
              <a:rPr lang="en-US" smtClean="0"/>
              <a:pPr/>
              <a:t>7</a:t>
            </a:fld>
            <a:endParaRPr lang="en-US" dirty="0"/>
          </a:p>
        </p:txBody>
      </p:sp>
      <p:pic>
        <p:nvPicPr>
          <p:cNvPr id="5" name="Picture 4"/>
          <p:cNvPicPr>
            <a:picLocks noChangeAspect="1"/>
          </p:cNvPicPr>
          <p:nvPr/>
        </p:nvPicPr>
        <p:blipFill>
          <a:blip r:embed="rId4"/>
          <a:stretch>
            <a:fillRect/>
          </a:stretch>
        </p:blipFill>
        <p:spPr>
          <a:xfrm>
            <a:off x="383458" y="5989872"/>
            <a:ext cx="1929173" cy="868128"/>
          </a:xfrm>
          <a:prstGeom prst="rect">
            <a:avLst/>
          </a:prstGeom>
        </p:spPr>
      </p:pic>
      <p:pic>
        <p:nvPicPr>
          <p:cNvPr id="12" name="Picture 2"/>
          <p:cNvPicPr>
            <a:picLocks noChangeAspect="1" noChangeArrowheads="1"/>
          </p:cNvPicPr>
          <p:nvPr/>
        </p:nvPicPr>
        <p:blipFill>
          <a:blip r:embed="rId5" cstate="print">
            <a:lum bright="20000" contrast="20000"/>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687" y="1612900"/>
            <a:ext cx="4516914" cy="437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p:txBody>
          <a:bodyPr/>
          <a:lstStyle/>
          <a:p>
            <a:r>
              <a:rPr lang="id-ID" dirty="0" smtClean="0"/>
              <a:t>Preventive measure for meningitis meningococcus</a:t>
            </a:r>
            <a:endParaRPr lang="en-US" dirty="0"/>
          </a:p>
        </p:txBody>
      </p:sp>
    </p:spTree>
    <p:extLst>
      <p:ext uri="{BB962C8B-B14F-4D97-AF65-F5344CB8AC3E}">
        <p14:creationId xmlns:p14="http://schemas.microsoft.com/office/powerpoint/2010/main" val="46026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C71654-96A5-4280-94F3-931C61A9F92C}" type="slidenum">
              <a:rPr lang="en-US" noProof="0" smtClean="0"/>
              <a:pPr/>
              <a:t>8</a:t>
            </a:fld>
            <a:endParaRPr lang="en-US" noProof="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36478"/>
            <a:ext cx="5570063" cy="653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776" y="0"/>
            <a:ext cx="597790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197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274641"/>
            <a:ext cx="10972800" cy="725487"/>
          </a:xfrm>
        </p:spPr>
        <p:txBody>
          <a:bodyPr>
            <a:normAutofit/>
          </a:bodyPr>
          <a:lstStyle/>
          <a:p>
            <a:pPr eaLnBrk="1" hangingPunct="1"/>
            <a:r>
              <a:rPr lang="en-US" sz="2800" b="1" dirty="0" smtClean="0">
                <a:solidFill>
                  <a:schemeClr val="tx1"/>
                </a:solidFill>
              </a:rPr>
              <a:t>INTERNATIONAL </a:t>
            </a:r>
            <a:r>
              <a:rPr lang="en-US" sz="2800" b="1" dirty="0" smtClean="0">
                <a:solidFill>
                  <a:schemeClr val="tx1"/>
                </a:solidFill>
              </a:rPr>
              <a:t>CERTI</a:t>
            </a:r>
            <a:r>
              <a:rPr lang="id-ID" sz="2800" b="1" dirty="0"/>
              <a:t>F</a:t>
            </a:r>
            <a:r>
              <a:rPr lang="en-US" sz="2800" b="1" dirty="0" smtClean="0">
                <a:solidFill>
                  <a:schemeClr val="tx1"/>
                </a:solidFill>
              </a:rPr>
              <a:t>ICATE </a:t>
            </a:r>
            <a:r>
              <a:rPr lang="en-US" sz="2800" b="1" dirty="0" smtClean="0">
                <a:solidFill>
                  <a:schemeClr val="tx1"/>
                </a:solidFill>
              </a:rPr>
              <a:t>OF VACCINATION (ICV)</a:t>
            </a:r>
          </a:p>
        </p:txBody>
      </p:sp>
      <p:sp>
        <p:nvSpPr>
          <p:cNvPr id="6" name="Slide Number Placeholder 5"/>
          <p:cNvSpPr>
            <a:spLocks noGrp="1"/>
          </p:cNvSpPr>
          <p:nvPr>
            <p:ph type="sldNum" sz="quarter" idx="12"/>
          </p:nvPr>
        </p:nvSpPr>
        <p:spPr/>
        <p:txBody>
          <a:bodyPr/>
          <a:lstStyle/>
          <a:p>
            <a:pPr>
              <a:defRPr/>
            </a:pPr>
            <a:fld id="{A74048AA-98D9-44D9-8249-7E8068A6F6A8}" type="slidenum">
              <a:rPr lang="id-ID"/>
              <a:pPr>
                <a:defRPr/>
              </a:pPr>
              <a:t>9</a:t>
            </a:fld>
            <a:endParaRPr lang="id-ID"/>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39" y="1017587"/>
            <a:ext cx="6062163"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693" y="1362074"/>
            <a:ext cx="57546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TextBox 11"/>
          <p:cNvSpPr txBox="1">
            <a:spLocks noChangeArrowheads="1"/>
          </p:cNvSpPr>
          <p:nvPr/>
        </p:nvSpPr>
        <p:spPr bwMode="auto">
          <a:xfrm rot="-770794">
            <a:off x="-137508" y="2644169"/>
            <a:ext cx="12752917" cy="1569660"/>
          </a:xfrm>
          <a:prstGeom prst="rect">
            <a:avLst/>
          </a:prstGeom>
          <a:noFill/>
          <a:ln w="9525">
            <a:noFill/>
            <a:miter lim="800000"/>
            <a:headEnd/>
            <a:tailEnd/>
          </a:ln>
        </p:spPr>
        <p:txBody>
          <a:bodyPr>
            <a:spAutoFit/>
          </a:bodyPr>
          <a:lstStyle/>
          <a:p>
            <a:pPr algn="ctr"/>
            <a:r>
              <a:rPr lang="en-US" sz="9600" dirty="0" smtClean="0">
                <a:solidFill>
                  <a:srgbClr val="FF0000"/>
                </a:solidFill>
              </a:rPr>
              <a:t>SAMPLES</a:t>
            </a:r>
            <a:endParaRPr lang="id-ID" sz="9600" dirty="0">
              <a:solidFill>
                <a:srgbClr val="FF0000"/>
              </a:solidFill>
            </a:endParaRPr>
          </a:p>
        </p:txBody>
      </p:sp>
      <p:sp>
        <p:nvSpPr>
          <p:cNvPr id="3" name="Rectangle 2"/>
          <p:cNvSpPr/>
          <p:nvPr/>
        </p:nvSpPr>
        <p:spPr>
          <a:xfrm>
            <a:off x="10680700" y="1362074"/>
            <a:ext cx="1028700" cy="136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93" y="5980113"/>
            <a:ext cx="19510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295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2.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9C8E3-B635-4963-8B68-3FC691872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2F8CF-3688-4B14-A13A-EB7FF46D2F47}">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C94996C2-A795-46F9-93BE-0C463FDCD1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762</Words>
  <Application>Microsoft Office PowerPoint</Application>
  <PresentationFormat>Widescreen</PresentationFormat>
  <Paragraphs>117</Paragraphs>
  <Slides>19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Aharoni</vt:lpstr>
      <vt:lpstr>Arial</vt:lpstr>
      <vt:lpstr>Calibri</vt:lpstr>
      <vt:lpstr>Century Schoolbook</vt:lpstr>
      <vt:lpstr>Corbel</vt:lpstr>
      <vt:lpstr>Times New Roman</vt:lpstr>
      <vt:lpstr>Wingdings</vt:lpstr>
      <vt:lpstr>Office Theme</vt:lpstr>
      <vt:lpstr>Feathered</vt:lpstr>
      <vt:lpstr>Preventive measure for meningitis and mers coV  OF INFECTION IN HAJJ AND UMRAH PILGRIMAGE</vt:lpstr>
      <vt:lpstr>Referensi </vt:lpstr>
      <vt:lpstr>        Spread of communicable disease is one of the challenges of religious mass gatherings.  Prevention and control programs along with other preventive measures such as screening vulnerable people, vaccination, personal hygiene, health education, and improving the living conditions of pilgrims may help to reduce transmission and prevent the spread of communicable diseases in pilgrims returning to their country. </vt:lpstr>
      <vt:lpstr>PowerPoint Presentation</vt:lpstr>
      <vt:lpstr>Principle of preventive implementation (ihr 2005)</vt:lpstr>
      <vt:lpstr>MENINGITIS</vt:lpstr>
      <vt:lpstr>Preventive measure for meningitis meningococcus</vt:lpstr>
      <vt:lpstr>PowerPoint Presentation</vt:lpstr>
      <vt:lpstr>INTERNATIONAL CERTIFICATE OF VACCINATION (ICV)</vt:lpstr>
      <vt:lpstr>Middle East Respiratory Syndrome coronavirus (MERS-CoV)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2019-10-30T01:00:30Z</dcterms:created>
  <dcterms:modified xsi:type="dcterms:W3CDTF">2019-11-15T13:58:43Z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